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6" r:id="rId4"/>
  </p:sldMasterIdLst>
  <p:notesMasterIdLst>
    <p:notesMasterId r:id="rId48"/>
  </p:notesMasterIdLst>
  <p:handoutMasterIdLst>
    <p:handoutMasterId r:id="rId49"/>
  </p:handoutMasterIdLst>
  <p:sldIdLst>
    <p:sldId id="256" r:id="rId5"/>
    <p:sldId id="277" r:id="rId6"/>
    <p:sldId id="297" r:id="rId7"/>
    <p:sldId id="336" r:id="rId8"/>
    <p:sldId id="300" r:id="rId9"/>
    <p:sldId id="262" r:id="rId10"/>
    <p:sldId id="301" r:id="rId11"/>
    <p:sldId id="295" r:id="rId12"/>
    <p:sldId id="304" r:id="rId13"/>
    <p:sldId id="312" r:id="rId14"/>
    <p:sldId id="337" r:id="rId15"/>
    <p:sldId id="305" r:id="rId16"/>
    <p:sldId id="306" r:id="rId17"/>
    <p:sldId id="307" r:id="rId18"/>
    <p:sldId id="309" r:id="rId19"/>
    <p:sldId id="308" r:id="rId20"/>
    <p:sldId id="310" r:id="rId21"/>
    <p:sldId id="315" r:id="rId22"/>
    <p:sldId id="338" r:id="rId23"/>
    <p:sldId id="311" r:id="rId24"/>
    <p:sldId id="313" r:id="rId25"/>
    <p:sldId id="317" r:id="rId26"/>
    <p:sldId id="318" r:id="rId27"/>
    <p:sldId id="320" r:id="rId28"/>
    <p:sldId id="321" r:id="rId29"/>
    <p:sldId id="322" r:id="rId30"/>
    <p:sldId id="302" r:id="rId31"/>
    <p:sldId id="323" r:id="rId32"/>
    <p:sldId id="325" r:id="rId33"/>
    <p:sldId id="335" r:id="rId34"/>
    <p:sldId id="334" r:id="rId35"/>
    <p:sldId id="289" r:id="rId36"/>
    <p:sldId id="258" r:id="rId37"/>
    <p:sldId id="326" r:id="rId38"/>
    <p:sldId id="266" r:id="rId39"/>
    <p:sldId id="292" r:id="rId40"/>
    <p:sldId id="270" r:id="rId41"/>
    <p:sldId id="330" r:id="rId42"/>
    <p:sldId id="328" r:id="rId43"/>
    <p:sldId id="329" r:id="rId44"/>
    <p:sldId id="331" r:id="rId45"/>
    <p:sldId id="332" r:id="rId46"/>
    <p:sldId id="33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vt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E6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E9639D4-E3E2-4D34-9284-5A2195B3D0D7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2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536" y="176"/>
      </p:cViewPr>
      <p:guideLst>
        <p:guide orient="horz" pos="33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112" y="15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F6ED8B-CF52-4A64-BACC-61D9C104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7022B2-02C5-4E03-99BC-0BA3C57AC4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A77B-D33C-49B3-A83C-450AA2ED72B3}" type="datetimeFigureOut">
              <a:rPr lang="en-US" smtClean="0"/>
              <a:t>9/14/23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3FEE8C-8D38-4F2A-950E-071C6823E2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67A6D-959B-4552-AB8D-4CCA819CAA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F9A36D-7FAC-478F-9944-F324014F6F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46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D8F9A-F5CB-4EF8-A859-ED5E107B9763}" type="datetimeFigureOut">
              <a:rPr lang="en-US" smtClean="0"/>
              <a:t>9/14/23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9A9E5-4F7F-4A7D-9DE1-899232329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78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/>
          <p:nvPr/>
        </p:nvSpPr>
        <p:spPr>
          <a:xfrm>
            <a:off x="1312862" y="1027112"/>
            <a:ext cx="4933950" cy="370046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90538" y="1027113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6982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/>
          <p:nvPr/>
        </p:nvSpPr>
        <p:spPr>
          <a:xfrm>
            <a:off x="1312862" y="1027112"/>
            <a:ext cx="4933950" cy="370046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90538" y="1027113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67989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/>
          <p:nvPr/>
        </p:nvSpPr>
        <p:spPr>
          <a:xfrm>
            <a:off x="1312862" y="1027112"/>
            <a:ext cx="4933950" cy="370046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90538" y="1027113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2495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/>
          <p:nvPr/>
        </p:nvSpPr>
        <p:spPr>
          <a:xfrm>
            <a:off x="1312862" y="1027112"/>
            <a:ext cx="4933950" cy="370046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90538" y="1027113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0510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/>
          <p:nvPr/>
        </p:nvSpPr>
        <p:spPr>
          <a:xfrm>
            <a:off x="1312862" y="1027112"/>
            <a:ext cx="4933950" cy="370046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90538" y="1027113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0475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/>
          <p:nvPr/>
        </p:nvSpPr>
        <p:spPr>
          <a:xfrm>
            <a:off x="1312862" y="1027112"/>
            <a:ext cx="4933950" cy="370046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90538" y="1027113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19370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/>
          <p:nvPr/>
        </p:nvSpPr>
        <p:spPr>
          <a:xfrm>
            <a:off x="1312862" y="1027112"/>
            <a:ext cx="4933950" cy="370046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90538" y="1027113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18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/>
          <p:nvPr/>
        </p:nvSpPr>
        <p:spPr>
          <a:xfrm>
            <a:off x="1312862" y="1027112"/>
            <a:ext cx="4933950" cy="370046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90538" y="1027113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52594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/>
          <p:nvPr/>
        </p:nvSpPr>
        <p:spPr>
          <a:xfrm>
            <a:off x="1312862" y="1027112"/>
            <a:ext cx="4933950" cy="370046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90538" y="1027113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6139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4:notes"/>
          <p:cNvSpPr txBox="1"/>
          <p:nvPr/>
        </p:nvSpPr>
        <p:spPr>
          <a:xfrm>
            <a:off x="1312862" y="1027112"/>
            <a:ext cx="4933950" cy="370046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4:notes"/>
          <p:cNvSpPr txBox="1">
            <a:spLocks noGrp="1"/>
          </p:cNvSpPr>
          <p:nvPr>
            <p:ph type="body" idx="1"/>
          </p:nvPr>
        </p:nvSpPr>
        <p:spPr>
          <a:xfrm>
            <a:off x="1169987" y="5086350"/>
            <a:ext cx="5222875" cy="410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/>
          </a:p>
        </p:txBody>
      </p:sp>
      <p:sp>
        <p:nvSpPr>
          <p:cNvPr id="89" name="Google Shape;8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90538" y="1027113"/>
            <a:ext cx="6573837" cy="3698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4655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16040" y="4434840"/>
            <a:ext cx="4941771" cy="1122202"/>
          </a:xfrm>
        </p:spPr>
        <p:txBody>
          <a:bodyPr anchor="b">
            <a:noAutofit/>
          </a:bodyPr>
          <a:lstStyle>
            <a:lvl1pPr algn="l">
              <a:defRPr sz="3600" cap="all" spc="1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6041" y="5586890"/>
            <a:ext cx="4941770" cy="39666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0"/>
            <a:ext cx="9488312" cy="505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08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8B0D13-BD5F-460B-B337-F4A9342026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65141" y="2358007"/>
            <a:ext cx="2438400" cy="20193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72876B-D3DA-4462-9E24-3354D8D02A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0625" y="2531837"/>
            <a:ext cx="2190750" cy="19431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14A539B6-6E3F-41BA-ACE2-76E8BB651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45608" y="2421056"/>
            <a:ext cx="2324100" cy="2057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63855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066E2EA-C6EA-4A02-818E-33BD582D92E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47551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7B9C3B0-3522-407C-B662-631E19ECC95F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887174" y="3064615"/>
            <a:ext cx="1240971" cy="823912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4000" kern="1200" cap="all" spc="15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82D8880F-3EAC-45C9-91F2-19A193791A18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9019518E-E850-403D-A5B5-4B53F8C4A56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A8058154-45E5-403E-B714-AC85774F391F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cap="none" spc="50" baseline="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2pPr>
            <a:lvl3pPr marL="9144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3pPr>
            <a:lvl4pPr marL="13716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4pPr>
            <a:lvl5pPr marL="1828800" indent="0">
              <a:lnSpc>
                <a:spcPct val="100000"/>
              </a:lnSpc>
              <a:buNone/>
              <a:defRPr sz="1400" spc="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619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33700" y="892177"/>
            <a:ext cx="8421688" cy="1325563"/>
          </a:xfrm>
        </p:spPr>
        <p:txBody>
          <a:bodyPr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933700" y="2776936"/>
            <a:ext cx="3924300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33700" y="3834606"/>
            <a:ext cx="3924300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10173" y="2776936"/>
            <a:ext cx="3943627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10173" y="3834606"/>
            <a:ext cx="3943627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E24E1DB-1F20-4C28-8069-D9219D1F8B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25785" y="0"/>
            <a:ext cx="4368030" cy="39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740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AE202E03-5C65-4305-B969-65220AD41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41825" b="23071"/>
          <a:stretch/>
        </p:blipFill>
        <p:spPr>
          <a:xfrm flipH="1">
            <a:off x="0" y="0"/>
            <a:ext cx="5441888" cy="6858000"/>
          </a:xfrm>
          <a:custGeom>
            <a:avLst/>
            <a:gdLst>
              <a:gd name="connsiteX0" fmla="*/ 5441888 w 5441888"/>
              <a:gd name="connsiteY0" fmla="*/ 0 h 6858000"/>
              <a:gd name="connsiteX1" fmla="*/ 0 w 5441888"/>
              <a:gd name="connsiteY1" fmla="*/ 0 h 6858000"/>
              <a:gd name="connsiteX2" fmla="*/ 0 w 5441888"/>
              <a:gd name="connsiteY2" fmla="*/ 6858000 h 6858000"/>
              <a:gd name="connsiteX3" fmla="*/ 5441888 w 54418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1888" h="6858000">
                <a:moveTo>
                  <a:pt x="5441888" y="0"/>
                </a:moveTo>
                <a:lnTo>
                  <a:pt x="0" y="0"/>
                </a:lnTo>
                <a:lnTo>
                  <a:pt x="0" y="6858000"/>
                </a:lnTo>
                <a:lnTo>
                  <a:pt x="5441888" y="6858000"/>
                </a:lnTo>
                <a:close/>
              </a:path>
            </a:pathLst>
          </a:cu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E1C8C6D-0530-475B-A7F7-0E00C33AC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3D2778A3-7084-4333-8349-03B1FEB5FE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70ED2545-F96B-400C-B6F4-F1D2D83B72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4A2FECA2-3808-47DC-84EB-CD3395C2052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24393B9A-03C4-45C1-8172-F8B354458A4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5">
            <a:extLst>
              <a:ext uri="{FF2B5EF4-FFF2-40B4-BE49-F238E27FC236}">
                <a16:creationId xmlns:a16="http://schemas.microsoft.com/office/drawing/2014/main" id="{18EC24A5-B4A5-4BAB-AE40-30EB69D6EF7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726F36C0-4E6A-4A10-960D-11D78D04447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33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250D272-9B39-4C2D-B0F5-21010D11E4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8749" y="1361938"/>
            <a:ext cx="6765925" cy="496888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08AF2DB4-A973-4307-B59C-6058A138835C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838200" y="2286002"/>
            <a:ext cx="6094270" cy="3542143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39C283A-EC40-421C-8A0E-F9A3161C88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58125" y="2284624"/>
            <a:ext cx="3147332" cy="306388"/>
          </a:xfrm>
        </p:spPr>
        <p:txBody>
          <a:bodyPr>
            <a:noAutofit/>
          </a:bodyPr>
          <a:lstStyle>
            <a:lvl1pPr marL="0" indent="0">
              <a:buNone/>
              <a:defRPr sz="1400" cap="all" spc="15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05CA2B1-D510-4949-A638-C1A064DA41A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858125" y="2779713"/>
            <a:ext cx="3148013" cy="309562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>
              <a:buNone/>
              <a:defRPr sz="105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03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46070C-E825-43D0-99F4-8B4614131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3057683"/>
            <a:ext cx="12191998" cy="20101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F8C642-49FB-4E16-A3A0-B2ACBEABFF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4E92FC5-6FC2-45C2-9200-3244F9EA6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14399" y="3354712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4D75C136-D6C3-4431-8776-997070627A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FD15D323-BFE3-4ACE-9A2E-C9EB69458B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3B520767-B49F-4503-8120-B66E411F33E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30C2F5A0-E03E-4C89-B9EB-8D48889F5F9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D3CBFE-13C8-4DB1-A831-9393264923E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2385A0A-C61D-4BBD-AC77-D7642F895E2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ED89FCE-7507-4C8C-923F-92229058946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2A9276DB-F427-4F8E-8E4C-466600F390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79023948-0C1E-4DAB-B885-1C713409AA0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2F73935-BF53-4510-8B8F-EDB1CD56A1B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4AB6A03C-6180-41ED-A88D-ECBB80D160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45AD645-55F0-41A9-AC53-ED30BF1340BA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502152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3645A3-D681-45BF-B195-452D000802C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14400" y="4292468"/>
            <a:ext cx="731520" cy="457200"/>
          </a:xfrm>
        </p:spPr>
        <p:txBody>
          <a:bodyPr anchor="ctr"/>
          <a:lstStyle>
            <a:lvl1pPr marL="0" indent="0" algn="l">
              <a:buNone/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Year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39F248D-01B4-40EE-B483-E8E81806DF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D0F1859-7A34-42DF-873E-2CF864E4C4BE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EB397AF-B5C1-40FE-86D4-BA660E4C6E4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AF1343D5-DC0F-4C7E-967F-CFC300A2C80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AD688A5-D2DF-4FC3-8171-FAEA8C4F556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EA05A5D4-01B0-4932-B03E-571986E282E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72A84601-CD4F-49ED-8D51-CEF032363058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FC05EC7-9D6C-486B-9E2F-D3612013C0A1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8F455FB-241B-4E1F-B581-FA6CBA239545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C49FB196-753D-4A12-9460-57D8AB4B540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9E38664A-8108-4E24-800B-3C32ADA43978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2908458B-A3ED-4855-9E08-108D7C4A8D3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425696"/>
            <a:ext cx="640080" cy="201776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MM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FA35437-CCDE-4D92-B879-F23B329C8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29640" y="4034785"/>
            <a:ext cx="10332720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Date Placeholder 2">
            <a:extLst>
              <a:ext uri="{FF2B5EF4-FFF2-40B4-BE49-F238E27FC236}">
                <a16:creationId xmlns:a16="http://schemas.microsoft.com/office/drawing/2014/main" id="{1CDC588F-73BC-4108-974B-0EAAB8213C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20XX</a:t>
            </a:r>
          </a:p>
        </p:txBody>
      </p:sp>
      <p:sp>
        <p:nvSpPr>
          <p:cNvPr id="37" name="Footer Placeholder 3">
            <a:extLst>
              <a:ext uri="{FF2B5EF4-FFF2-40B4-BE49-F238E27FC236}">
                <a16:creationId xmlns:a16="http://schemas.microsoft.com/office/drawing/2014/main" id="{B2AC1EB2-9B8F-4077-8B66-64F9549F2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noProof="0" dirty="0"/>
              <a:t>Pitch Deck</a:t>
            </a: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28DE3E33-346A-45AF-B164-CB5DF04FA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6323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085D26-FA83-4414-959E-98936A772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52E93-DE4C-4341-8D83-F0230E38B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988B2D-0240-4256-8268-4B9FF1E72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259080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EEAAE1-3D04-41C3-B2D2-B3BEF34C3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704850" cy="1027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467230-4A0F-4B18-8BA9-C3B2FDD59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CE0E97-85AE-BE9D-BB93-C4A7A78A64A9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8200" y="2138363"/>
            <a:ext cx="10515600" cy="3695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43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4 Peop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87181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11558" y="5084524"/>
            <a:ext cx="2196619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487181" y="5464114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36914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707607" y="5099206"/>
            <a:ext cx="2145049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836913" y="5478796"/>
            <a:ext cx="1855949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2757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pPr lvl="1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198271" y="5099206"/>
            <a:ext cx="2132985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327577" y="5478796"/>
            <a:ext cx="1845511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47458" y="2886074"/>
            <a:ext cx="1845511" cy="1845511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618152" y="5084524"/>
            <a:ext cx="2132984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747458" y="5464114"/>
            <a:ext cx="184551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E4B72DA-52CB-4D39-A342-8857B4D959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H="1" flipV="1">
            <a:off x="7334250" y="0"/>
            <a:ext cx="4857750" cy="762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D9BCDA-DFB7-41A4-A7C7-CEE86CED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487150" y="0"/>
            <a:ext cx="704850" cy="17240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372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9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 8 Peo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0BDE76A-30A6-4268-9656-28A484C3DC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7176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00168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02C0876-23F7-41FA-9AC9-721097D1A3CD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1390120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C4CA5C9C-91D5-44B1-A82A-A49732B4691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26270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72D0301-10F1-41B4-BEF8-C53FA4D66214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849262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ADEB263-F204-4A78-A5E0-7361EFE0B921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739214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4EBC7D6F-397D-4C5A-AA62-F683F88531A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1693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767B9DE-7410-43CC-90CF-52D67EF03D4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339926" y="3669060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103678F5-B025-46E2-BD45-E77861487165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6217963" y="3796721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92E6B581-A522-4758-A9A4-8B9C7B860C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136814" y="2428875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13DFE1F-4534-4828-990E-B052F51FC65C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8759806" y="3654378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E3F385B-4DD9-4F3C-A02B-179B9FA61292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634432" y="3782039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5" name="Picture Placeholder 10">
            <a:extLst>
              <a:ext uri="{FF2B5EF4-FFF2-40B4-BE49-F238E27FC236}">
                <a16:creationId xmlns:a16="http://schemas.microsoft.com/office/drawing/2014/main" id="{1EBAEB1D-A7F9-4F90-B642-4277D3802BAB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877176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22930C5B-603C-494E-A467-8B394D01D40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1500168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40C455F-A23B-493F-B95E-AB485D91DA6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1390120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6" name="Picture Placeholder 10">
            <a:extLst>
              <a:ext uri="{FF2B5EF4-FFF2-40B4-BE49-F238E27FC236}">
                <a16:creationId xmlns:a16="http://schemas.microsoft.com/office/drawing/2014/main" id="{9461A69E-14C8-4325-89AF-D4257C1C05BA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226270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6D1C374C-DAF7-40EF-B279-4EC7A2AFE6A2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3849262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421FF438-E4E8-4643-BCB3-4A1C1242904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3739214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7" name="Picture Placeholder 10">
            <a:extLst>
              <a:ext uri="{FF2B5EF4-FFF2-40B4-BE49-F238E27FC236}">
                <a16:creationId xmlns:a16="http://schemas.microsoft.com/office/drawing/2014/main" id="{0FB38616-82FB-4DAD-A82E-3777ACB4114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71693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bg1"/>
                </a:solidFill>
              </a:defRPr>
            </a:lvl1pPr>
            <a:lvl2pPr marL="45720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D4FEDD19-A7BA-45BB-93A0-F1E896C9F26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339926" y="5527896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A12F0175-7AEE-46B1-9590-D4A427680DC7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229878" y="5655557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622ED9F4-EB9B-4588-8501-BFECB846EE7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136814" y="4287711"/>
            <a:ext cx="1066800" cy="1066800"/>
          </a:xfrm>
          <a:solidFill>
            <a:schemeClr val="tx1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5026D39F-46AB-4680-9A52-F367344A3531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8759806" y="5513214"/>
            <a:ext cx="1828800" cy="343061"/>
          </a:xfrm>
        </p:spPr>
        <p:txBody>
          <a:bodyPr anchor="t">
            <a:noAutofit/>
          </a:bodyPr>
          <a:lstStyle>
            <a:lvl1pPr marL="0" indent="0" algn="ctr">
              <a:buNone/>
              <a:defRPr lang="en-US" sz="105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04E11FE2-6320-4E8C-A5B3-8104AF329ADA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8634432" y="5640875"/>
            <a:ext cx="2057400" cy="343061"/>
          </a:xfrm>
        </p:spPr>
        <p:txBody>
          <a:bodyPr anchor="ctr">
            <a:noAutofit/>
          </a:bodyPr>
          <a:lstStyle>
            <a:lvl1pPr marL="0" indent="0" algn="ctr">
              <a:buNone/>
              <a:defRPr lang="en-US" sz="900" kern="1200" spc="150" baseline="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0DFD584-E5CF-41EF-B51E-679CE22DDF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473953"/>
            <a:ext cx="2057400" cy="164782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E5C02DDF-25A6-42C7-9525-F279CE209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49000" y="5180889"/>
            <a:ext cx="11430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5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132805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790950" cy="892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9EE98D-9541-4F21-8952-3026DEF75EC4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07544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43D2F47-FAF2-42C2-967D-251DD4B940D7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838200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AB843230-A4E3-4E21-AA93-998E28EB901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1139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37888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3322C250-87FC-4F14-A42C-FFDA120D0D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62665" y="4464810"/>
            <a:ext cx="2342205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562665" y="5120722"/>
            <a:ext cx="2342205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10">
            <a:extLst>
              <a:ext uri="{FF2B5EF4-FFF2-40B4-BE49-F238E27FC236}">
                <a16:creationId xmlns:a16="http://schemas.microsoft.com/office/drawing/2014/main" id="{3AE0369E-A275-4E5A-AE0F-B1F9A54DEDFC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524377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37888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D3C675D6-83FA-4036-B516-098EDCAF250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298609" y="4464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98609" y="5120722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10">
            <a:extLst>
              <a:ext uri="{FF2B5EF4-FFF2-40B4-BE49-F238E27FC236}">
                <a16:creationId xmlns:a16="http://schemas.microsoft.com/office/drawing/2014/main" id="{CCA3A81E-171B-4946-B8BA-B2F406CF0939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260321" y="2118642"/>
            <a:ext cx="1856232" cy="1664208"/>
          </a:xfrm>
        </p:spPr>
        <p:txBody>
          <a:bodyPr anchor="t">
            <a:no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4A1E92D-A5BF-4268-BFF3-1418A1F0358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37884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32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B6439AAC-8A96-4015-8A87-ED8DF7027B60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023074" y="4464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1400" kern="1200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492F9083-A886-4EEB-94D6-1FAE6DC3300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023074" y="5120366"/>
            <a:ext cx="2330726" cy="853167"/>
          </a:xfrm>
        </p:spPr>
        <p:txBody>
          <a:bodyPr lIns="0" r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96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68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76875" y="3682546"/>
            <a:ext cx="5111750" cy="152558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>
            <a:cxnSpLocks/>
          </p:cNvCxnSpPr>
          <p:nvPr/>
        </p:nvCxnSpPr>
        <p:spPr>
          <a:xfrm flipH="1" flipV="1">
            <a:off x="0" y="876300"/>
            <a:ext cx="4762500" cy="162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68C87F-B9C3-4DFF-8454-F3F52CE4346B}"/>
              </a:ext>
            </a:extLst>
          </p:cNvPr>
          <p:cNvCxnSpPr>
            <a:cxnSpLocks/>
          </p:cNvCxnSpPr>
          <p:nvPr/>
        </p:nvCxnSpPr>
        <p:spPr>
          <a:xfrm flipH="1" flipV="1">
            <a:off x="2638425" y="0"/>
            <a:ext cx="2124076" cy="518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6">
            <a:extLst>
              <a:ext uri="{FF2B5EF4-FFF2-40B4-BE49-F238E27FC236}">
                <a16:creationId xmlns:a16="http://schemas.microsoft.com/office/drawing/2014/main" id="{71F34533-9677-48AF-9374-976825F4BB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2" name="Footer Placeholder 7">
            <a:extLst>
              <a:ext uri="{FF2B5EF4-FFF2-40B4-BE49-F238E27FC236}">
                <a16:creationId xmlns:a16="http://schemas.microsoft.com/office/drawing/2014/main" id="{4FAB8A26-B99E-4F96-8327-A932A14F2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4" name="Slide Number Placeholder 8">
            <a:extLst>
              <a:ext uri="{FF2B5EF4-FFF2-40B4-BE49-F238E27FC236}">
                <a16:creationId xmlns:a16="http://schemas.microsoft.com/office/drawing/2014/main" id="{EB0962D2-BCC3-48AB-A769-2A7327D29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31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5488815" y="0"/>
            <a:ext cx="670318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499" y="1020445"/>
            <a:ext cx="3171825" cy="1325563"/>
          </a:xfrm>
        </p:spPr>
        <p:txBody>
          <a:bodyPr anchor="b">
            <a:normAutofit/>
          </a:bodyPr>
          <a:lstStyle>
            <a:lvl1pPr>
              <a:defRPr sz="28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4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F5093-3C53-4152-B8FE-0522E079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33500" y="6356350"/>
            <a:ext cx="9851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69886" y="6356349"/>
            <a:ext cx="24828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27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7200" y="1615736"/>
            <a:ext cx="4179570" cy="1524735"/>
          </a:xfrm>
        </p:spPr>
        <p:txBody>
          <a:bodyPr anchor="b">
            <a:noAutofit/>
          </a:bodyPr>
          <a:lstStyle>
            <a:lvl1pPr algn="l">
              <a:defRPr sz="32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67200" y="3238103"/>
            <a:ext cx="4179570" cy="2004161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4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3176938" cy="6858000"/>
          </a:xfrm>
          <a:prstGeom prst="rect">
            <a:avLst/>
          </a:prstGeom>
        </p:spPr>
      </p:pic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BF358517-D7B7-40D0-A9D0-B650C8089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67200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79721" y="6356350"/>
            <a:ext cx="2661557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79428" y="6356350"/>
            <a:ext cx="1774371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5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stavitev po meri">
  <p:cSld name="Postavitev po meri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896641" y="635107"/>
            <a:ext cx="10406400" cy="11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414772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829544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244316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1659087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4616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0">
            <a:extLst>
              <a:ext uri="{FF2B5EF4-FFF2-40B4-BE49-F238E27FC236}">
                <a16:creationId xmlns:a16="http://schemas.microsoft.com/office/drawing/2014/main" id="{9D2AF524-D4B4-4A3A-9CE4-EDAFE1D5A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13884" y="0"/>
            <a:ext cx="10078116" cy="6858000"/>
          </a:xfrm>
          <a:custGeom>
            <a:avLst/>
            <a:gdLst>
              <a:gd name="connsiteX0" fmla="*/ 3793236 w 10078116"/>
              <a:gd name="connsiteY0" fmla="*/ 6858000 h 6858000"/>
              <a:gd name="connsiteX1" fmla="*/ 0 w 10078116"/>
              <a:gd name="connsiteY1" fmla="*/ 0 h 6858000"/>
              <a:gd name="connsiteX2" fmla="*/ 10078116 w 10078116"/>
              <a:gd name="connsiteY2" fmla="*/ 0 h 6858000"/>
              <a:gd name="connsiteX3" fmla="*/ 10078116 w 1007811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78116" h="6858000">
                <a:moveTo>
                  <a:pt x="3793236" y="6858000"/>
                </a:moveTo>
                <a:lnTo>
                  <a:pt x="0" y="0"/>
                </a:lnTo>
                <a:lnTo>
                  <a:pt x="10078116" y="0"/>
                </a:lnTo>
                <a:lnTo>
                  <a:pt x="10078116" y="6858000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3987A5-99A6-4B33-BAAF-5315963538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509419"/>
            <a:ext cx="4082142" cy="585788"/>
          </a:xfrm>
        </p:spPr>
        <p:txBody>
          <a:bodyPr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BABF6CA-407C-4BF0-8234-1321A676E7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318" y="148113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76D8129B-5B68-421C-968C-3663C86EFC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14375" y="2557463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6C741DCA-8EBD-44F5-9D38-E938A628AD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20800" y="3633788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5C43C6B1-A1BD-4A90-8B4B-F361C1BEDD2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905000" y="4710114"/>
            <a:ext cx="2141764" cy="514350"/>
          </a:xfrm>
        </p:spPr>
        <p:txBody>
          <a:bodyPr anchor="ctr">
            <a:noAutofit/>
          </a:bodyPr>
          <a:lstStyle>
            <a:lvl1pPr marL="0" indent="0" algn="r">
              <a:buNone/>
              <a:defRPr sz="1600" cap="all" spc="1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0C66E1BD-33F0-4B94-BF94-CD4698F85C3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1535" y="159447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5" name="Text Placeholder 15">
            <a:extLst>
              <a:ext uri="{FF2B5EF4-FFF2-40B4-BE49-F238E27FC236}">
                <a16:creationId xmlns:a16="http://schemas.microsoft.com/office/drawing/2014/main" id="{2D4661B1-6559-407A-9AEC-A46A0570AE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028" y="2673328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6" name="Text Placeholder 15">
            <a:extLst>
              <a:ext uri="{FF2B5EF4-FFF2-40B4-BE49-F238E27FC236}">
                <a16:creationId xmlns:a16="http://schemas.microsoft.com/office/drawing/2014/main" id="{DCC983F7-6A25-42C0-811C-EA32138C5B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76937" y="3755394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37" name="Text Placeholder 15">
            <a:extLst>
              <a:ext uri="{FF2B5EF4-FFF2-40B4-BE49-F238E27FC236}">
                <a16:creationId xmlns:a16="http://schemas.microsoft.com/office/drawing/2014/main" id="{E83DA0EB-27DD-416A-8DA5-4AFDC8587E5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5279" y="4824430"/>
            <a:ext cx="5539095" cy="1010842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400" spc="50" baseline="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795F91-C721-4363-956D-756673AE7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3515" y="502393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AC14461-E27D-413D-B31A-47B74646AF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759917" y="3948451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D6AEA4C-7710-4829-BA87-8DD77F1593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73453" y="2872686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BD473E-6203-491C-87AC-54AC0AB23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586263" y="1796083"/>
            <a:ext cx="1513211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DC36F-5D3E-439D-80B5-32633FC3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>
                <a:solidFill>
                  <a:srgbClr val="898989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10A8A-CEC9-4787-A745-C28DD965F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5279" y="6356350"/>
            <a:ext cx="1808712" cy="365125"/>
          </a:xfrm>
        </p:spPr>
        <p:txBody>
          <a:bodyPr/>
          <a:lstStyle>
            <a:lvl1pPr>
              <a:defRPr sz="900"/>
            </a:lvl1pPr>
          </a:lstStyle>
          <a:p>
            <a:pPr algn="l"/>
            <a:r>
              <a:rPr lang="en-US" dirty="0"/>
              <a:t>Pitch Deck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2BD04-8F01-472A-9456-4702A2218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0874" y="6356350"/>
            <a:ext cx="542925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812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 Colum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85664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87DD41A9-B6B3-48D9-A3A6-831B39C9158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73004" y="2563123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FB791E68-EDF5-4CC2-8774-A27AEF1D25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73143" y="3070348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5">
            <a:extLst>
              <a:ext uri="{FF2B5EF4-FFF2-40B4-BE49-F238E27FC236}">
                <a16:creationId xmlns:a16="http://schemas.microsoft.com/office/drawing/2014/main" id="{AA224F82-7E0C-4EBF-97D3-132481DBCD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85899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699D24C6-4AFB-4222-8E0C-4D11CD9C0F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86412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B05E19C-DF33-4515-AC52-F95850810E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72630" y="4319431"/>
            <a:ext cx="4031945" cy="36512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kern="1200" spc="15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ADD SUBTITLE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C0EBC62D-442C-45D3-B66B-C6578FBB337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73143" y="4826656"/>
            <a:ext cx="4031030" cy="105730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98DCF7-7DC1-4618-8133-F63847B0A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688388" y="0"/>
            <a:ext cx="3503612" cy="235295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3A6567-233D-4A3B-B52B-DE7E5E35A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720943" y="0"/>
            <a:ext cx="2471057" cy="269903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48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2ACEF30-0520-40B3-A1F1-F3D25305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8760" y="4156405"/>
            <a:ext cx="3139440" cy="1325563"/>
          </a:xfrm>
        </p:spPr>
        <p:txBody>
          <a:bodyPr anchor="b">
            <a:normAutofit/>
          </a:bodyPr>
          <a:lstStyle>
            <a:lvl1pPr algn="l"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A1FB681F-A94D-4BF8-8290-0811E98D4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153063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61E8C129-EF62-46A8-97F3-3CB5D014FB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07D6A00C-D56B-4E8B-B992-7DA51D3C726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263043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8" name="Text Placeholder 18">
            <a:extLst>
              <a:ext uri="{FF2B5EF4-FFF2-40B4-BE49-F238E27FC236}">
                <a16:creationId xmlns:a16="http://schemas.microsoft.com/office/drawing/2014/main" id="{DA90DA32-7E6A-4713-BDC9-73910E2A0E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295985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D7E57261-C874-4DFD-AF7D-F9EC50B3BF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373022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843F77CE-098F-4777-8C30-5CEE7954D1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05965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4CAE269A-B6AB-42A6-9575-6057FA25A29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0106" y="4830024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6866A49-A3A8-4869-961C-EB41F6BC784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19680" y="5159449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EC90C5-A811-4E5C-ADD1-A89DB4E94DAA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6B621-AE19-45D3-B25F-23256C242DDD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8BDCB2-D8C3-4571-8154-76BEA9AE41A8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D8D9106-8780-461D-9091-E074B0A3C9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-4696" y="-1"/>
            <a:ext cx="4896735" cy="43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50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rodu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62075" y="1671639"/>
            <a:ext cx="5111750" cy="1204912"/>
          </a:xfrm>
        </p:spPr>
        <p:txBody>
          <a:bodyPr anchor="b">
            <a:normAutofit/>
          </a:bodyPr>
          <a:lstStyle>
            <a:lvl1pPr>
              <a:defRPr lang="en-US" sz="2800" kern="1200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D4279-EA62-4397-878A-73F4948DB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2075" y="3660774"/>
            <a:ext cx="5111750" cy="15255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FBD260-5143-4B12-B9F8-33E48D548909}"/>
              </a:ext>
            </a:extLst>
          </p:cNvPr>
          <p:cNvCxnSpPr/>
          <p:nvPr/>
        </p:nvCxnSpPr>
        <p:spPr>
          <a:xfrm>
            <a:off x="9096375" y="1497012"/>
            <a:ext cx="309562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7F08D6-2CA7-4A5A-BE34-07113DCA535D}"/>
              </a:ext>
            </a:extLst>
          </p:cNvPr>
          <p:cNvCxnSpPr/>
          <p:nvPr/>
        </p:nvCxnSpPr>
        <p:spPr>
          <a:xfrm flipH="1">
            <a:off x="6953250" y="-25401"/>
            <a:ext cx="3790950" cy="690245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70146B66-4F07-44BE-8AAB-48EA5170DA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3A927BE5-2F4C-4EBD-9093-C4ED6E302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224463" y="6356350"/>
            <a:ext cx="1743075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C4C1336B-CF5E-42FF-80E8-7D33A2D64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7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91350" y="2571235"/>
            <a:ext cx="4179570" cy="1715531"/>
          </a:xfrm>
        </p:spPr>
        <p:txBody>
          <a:bodyPr anchor="ctr">
            <a:noAutofit/>
          </a:bodyPr>
          <a:lstStyle>
            <a:lvl1pPr algn="l">
              <a:defRPr sz="360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05D2CCB-CCFC-4A8A-ADA9-C1E4D13B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28675"/>
            <a:ext cx="58769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6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EE644D4-F9A4-4237-BD5C-4B97ABA933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5581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F67A8-55FA-435D-A18C-96D63D22B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20169" y="1152771"/>
            <a:ext cx="5431971" cy="846301"/>
          </a:xfrm>
        </p:spPr>
        <p:txBody>
          <a:bodyPr anchor="t">
            <a:normAutofit/>
          </a:bodyPr>
          <a:lstStyle>
            <a:lvl1pPr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DAC7E4E-FE06-4E90-8107-6B543E5515ED}"/>
              </a:ext>
            </a:extLst>
          </p:cNvPr>
          <p:cNvCxnSpPr/>
          <p:nvPr/>
        </p:nvCxnSpPr>
        <p:spPr>
          <a:xfrm flipV="1">
            <a:off x="2209800" y="0"/>
            <a:ext cx="2438400" cy="6858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3864668D-D640-4ABF-BB9A-D60176660F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2254" y="2469515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2E289D5A-B06B-43D4-A3CA-3B06C4D4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1828" y="2798940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DCC2995-DE17-436D-82AE-6E107865CB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922254" y="3569311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7E70A65-1FB1-4F42-854B-8213ED73F79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21828" y="3898736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45657994-DC61-4DEB-BB2B-65DFCA997A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922254" y="4669107"/>
            <a:ext cx="5433204" cy="365125"/>
          </a:xfrm>
        </p:spPr>
        <p:txBody>
          <a:bodyPr>
            <a:normAutofit/>
          </a:bodyPr>
          <a:lstStyle>
            <a:lvl1pPr marL="0" indent="0"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18397EE2-60CD-47FD-AF8F-83A5324D9D1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1828" y="4998532"/>
            <a:ext cx="5431971" cy="5579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1E25EFF1-65C7-4F93-8740-46885C6BEA57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5919680" y="6356350"/>
            <a:ext cx="947516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C16D80BF-B599-4FC0-ABD5-98777872FE5F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7161955" y="6356350"/>
            <a:ext cx="3243942" cy="365125"/>
          </a:xfrm>
        </p:spPr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64421B1-FF90-4939-90BD-8206DE5036D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9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156" y="892177"/>
            <a:ext cx="8421688" cy="1325563"/>
          </a:xfrm>
        </p:spPr>
        <p:txBody>
          <a:bodyPr>
            <a:normAutofit/>
          </a:bodyPr>
          <a:lstStyle>
            <a:lvl1pPr algn="ctr"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43104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43104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47665" y="2776936"/>
            <a:ext cx="2896671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6EE64B-44BF-4634-97BC-5ED74C6DF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7665" y="3834606"/>
            <a:ext cx="2896671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3D7850-C2A6-43CE-BBE4-8E81A0A59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1238250" cy="310515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BAD3E03-2E3B-440C-9105-6F9D33006D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2238376" cy="24765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F60A771-8BBC-4565-AB09-402DA7CB278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066421" y="2776936"/>
            <a:ext cx="2882475" cy="823912"/>
          </a:xfrm>
        </p:spPr>
        <p:txBody>
          <a:bodyPr anchor="b">
            <a:noAutofit/>
          </a:bodyPr>
          <a:lstStyle>
            <a:lvl1pPr marL="0" indent="0">
              <a:buNone/>
              <a:defRPr lang="en-US" sz="2000" kern="1200" cap="all" spc="1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C464A9BD-B815-4632-8F54-6EB70E48BAF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66421" y="3834606"/>
            <a:ext cx="2882475" cy="1997867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spc="50" baseline="0"/>
            </a:lvl1pPr>
            <a:lvl2pPr marL="457200" indent="0">
              <a:lnSpc>
                <a:spcPct val="100000"/>
              </a:lnSpc>
              <a:buNone/>
              <a:defRPr sz="1400" spc="50" baseline="0"/>
            </a:lvl2pPr>
            <a:lvl3pPr marL="914400" indent="0">
              <a:lnSpc>
                <a:spcPct val="100000"/>
              </a:lnSpc>
              <a:buNone/>
              <a:defRPr sz="1400" spc="50" baseline="0"/>
            </a:lvl3pPr>
            <a:lvl4pPr marL="1371600" indent="0">
              <a:lnSpc>
                <a:spcPct val="100000"/>
              </a:lnSpc>
              <a:buNone/>
              <a:defRPr sz="1400" spc="50" baseline="0"/>
            </a:lvl4pPr>
            <a:lvl5pPr marL="1828800" indent="0">
              <a:lnSpc>
                <a:spcPct val="100000"/>
              </a:lnSpc>
              <a:buNone/>
              <a:defRPr sz="1400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55C16C-AA88-4BBF-8040-11ECFED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5CEABB6-07DC-46E8-9B57-56EC44A396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89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5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0" r:id="rId3"/>
    <p:sldLayoutId id="2147483688" r:id="rId4"/>
    <p:sldLayoutId id="2147483694" r:id="rId5"/>
    <p:sldLayoutId id="2147483697" r:id="rId6"/>
    <p:sldLayoutId id="2147483673" r:id="rId7"/>
    <p:sldLayoutId id="2147483676" r:id="rId8"/>
    <p:sldLayoutId id="2147483672" r:id="rId9"/>
    <p:sldLayoutId id="2147483699" r:id="rId10"/>
    <p:sldLayoutId id="2147483671" r:id="rId11"/>
    <p:sldLayoutId id="2147483700" r:id="rId12"/>
    <p:sldLayoutId id="2147483679" r:id="rId13"/>
    <p:sldLayoutId id="2147483692" r:id="rId14"/>
    <p:sldLayoutId id="2147483681" r:id="rId15"/>
    <p:sldLayoutId id="2147483674" r:id="rId16"/>
    <p:sldLayoutId id="2147483675" r:id="rId17"/>
    <p:sldLayoutId id="2147483696" r:id="rId18"/>
    <p:sldLayoutId id="2147483677" r:id="rId19"/>
    <p:sldLayoutId id="2147483678" r:id="rId20"/>
    <p:sldLayoutId id="2147483701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0828" y="4434840"/>
            <a:ext cx="6146984" cy="1122202"/>
          </a:xfrm>
        </p:spPr>
        <p:txBody>
          <a:bodyPr/>
          <a:lstStyle/>
          <a:p>
            <a:r>
              <a:rPr lang="sl-SI" dirty="0" err="1"/>
              <a:t>Fiz'ka</a:t>
            </a:r>
            <a:r>
              <a:rPr lang="sl-SI" dirty="0"/>
              <a:t> cveke </a:t>
            </a:r>
            <a:r>
              <a:rPr lang="sl-SI" dirty="0" err="1"/>
              <a:t>pr'tiska</a:t>
            </a:r>
            <a:r>
              <a:rPr lang="sl-SI" dirty="0"/>
              <a:t>, kemija pa zabija. </a:t>
            </a:r>
            <a:br>
              <a:rPr lang="sl-SI" dirty="0"/>
            </a:br>
            <a:r>
              <a:rPr lang="sl-SI" dirty="0"/>
              <a:t>Menda ne zaradi matematike?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0828" y="5586890"/>
            <a:ext cx="6146983" cy="933180"/>
          </a:xfrm>
        </p:spPr>
        <p:txBody>
          <a:bodyPr>
            <a:normAutofit/>
          </a:bodyPr>
          <a:lstStyle/>
          <a:p>
            <a:r>
              <a:rPr lang="sl-SI" dirty="0"/>
              <a:t>Ambrož Demšar, OŠ Alojzija Šuštarja, Zavod sv. Stanislava</a:t>
            </a:r>
          </a:p>
          <a:p>
            <a:r>
              <a:rPr lang="en-US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D1DEE6-1829-66A4-5316-E703BEE9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69" y="1257424"/>
            <a:ext cx="8690812" cy="1140600"/>
          </a:xfrm>
        </p:spPr>
        <p:txBody>
          <a:bodyPr/>
          <a:lstStyle/>
          <a:p>
            <a:r>
              <a:rPr lang="en-SI" dirty="0">
                <a:solidFill>
                  <a:srgbClr val="FF0000"/>
                </a:solidFill>
              </a:rPr>
              <a:t>odkrivamo </a:t>
            </a:r>
            <a:r>
              <a:rPr lang="en-SI" b="1" dirty="0">
                <a:solidFill>
                  <a:srgbClr val="FF0000"/>
                </a:solidFill>
              </a:rPr>
              <a:t>predpone</a:t>
            </a:r>
            <a:endParaRPr lang="en-SI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A7A835-652F-F9F2-CCB5-03670B59B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07" y="2540092"/>
            <a:ext cx="10648567" cy="369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59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ndefined">
            <a:extLst>
              <a:ext uri="{FF2B5EF4-FFF2-40B4-BE49-F238E27FC236}">
                <a16:creationId xmlns:a16="http://schemas.microsoft.com/office/drawing/2014/main" id="{54905069-42F3-2E0A-E4C1-6F4444AE3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4525" y="0"/>
            <a:ext cx="5576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4D1DEE6-1829-66A4-5316-E703BEE9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69" y="1257424"/>
            <a:ext cx="7351526" cy="1140600"/>
          </a:xfrm>
        </p:spPr>
        <p:txBody>
          <a:bodyPr/>
          <a:lstStyle/>
          <a:p>
            <a:r>
              <a:rPr lang="en-SI" dirty="0">
                <a:solidFill>
                  <a:srgbClr val="FF0000"/>
                </a:solidFill>
              </a:rPr>
              <a:t>odkrivamo </a:t>
            </a:r>
            <a:r>
              <a:rPr lang="en-SI" b="1" dirty="0">
                <a:solidFill>
                  <a:srgbClr val="FF0000"/>
                </a:solidFill>
              </a:rPr>
              <a:t>predpone</a:t>
            </a:r>
            <a:r>
              <a:rPr lang="en-SI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CA6A66-70BC-E22E-A06E-48960817278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252" y="3429000"/>
            <a:ext cx="5999242" cy="272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52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C0922-B0B5-B2C2-2282-4493C8FC6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1026" name="Picture 2" descr="PRETVARJANJE ENOT ZA MASO">
            <a:extLst>
              <a:ext uri="{FF2B5EF4-FFF2-40B4-BE49-F238E27FC236}">
                <a16:creationId xmlns:a16="http://schemas.microsoft.com/office/drawing/2014/main" id="{CC2C8267-7C96-F3FC-9904-598DD18D6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244" y="2847785"/>
            <a:ext cx="5036195" cy="1759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. razred MAT - IZOBRAŽEVANJE NA DALJAVO (30. 3. 2020 – 3. 4 ...">
            <a:extLst>
              <a:ext uri="{FF2B5EF4-FFF2-40B4-BE49-F238E27FC236}">
                <a16:creationId xmlns:a16="http://schemas.microsoft.com/office/drawing/2014/main" id="{6A0A846D-56D2-7024-795C-2BF88DA0E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69" y="4734195"/>
            <a:ext cx="5626531" cy="167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 kg dag g mg">
            <a:extLst>
              <a:ext uri="{FF2B5EF4-FFF2-40B4-BE49-F238E27FC236}">
                <a16:creationId xmlns:a16="http://schemas.microsoft.com/office/drawing/2014/main" id="{29DA2A4F-1923-A314-71CF-D09CC6BF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451" y="2995345"/>
            <a:ext cx="5173023" cy="129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03E0F628-E63A-4777-0ABC-4DF8D3D09C01}"/>
              </a:ext>
            </a:extLst>
          </p:cNvPr>
          <p:cNvSpPr txBox="1">
            <a:spLocks/>
          </p:cNvSpPr>
          <p:nvPr/>
        </p:nvSpPr>
        <p:spPr>
          <a:xfrm>
            <a:off x="1063269" y="1257424"/>
            <a:ext cx="7351526" cy="1140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0" marR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kern="1200" cap="none" baseline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414772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829544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244316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1659087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en-SI" dirty="0">
                <a:solidFill>
                  <a:srgbClr val="FF0000"/>
                </a:solidFill>
              </a:rPr>
              <a:t>pomoč z (</a:t>
            </a:r>
            <a:r>
              <a:rPr lang="en-SI" b="1" dirty="0">
                <a:solidFill>
                  <a:srgbClr val="FF0000"/>
                </a:solidFill>
              </a:rPr>
              <a:t>e-</a:t>
            </a:r>
            <a:r>
              <a:rPr lang="en-SI" dirty="0">
                <a:solidFill>
                  <a:srgbClr val="FF0000"/>
                </a:solidFill>
              </a:rPr>
              <a:t>)</a:t>
            </a:r>
            <a:r>
              <a:rPr lang="en-SI" b="1" dirty="0">
                <a:solidFill>
                  <a:srgbClr val="FF0000"/>
                </a:solidFill>
              </a:rPr>
              <a:t>učbeniki</a:t>
            </a:r>
            <a:endParaRPr lang="en-S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76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grid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0B0C42D3-BACC-097B-9960-09FF1EF2E9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794" y="2941646"/>
            <a:ext cx="3467299" cy="930005"/>
          </a:xfrm>
          <a:prstGeom prst="rect">
            <a:avLst/>
          </a:prstGeom>
        </p:spPr>
      </p:pic>
      <p:pic>
        <p:nvPicPr>
          <p:cNvPr id="6" name="Picture 5" descr="A white grid with black letters&#10;&#10;Description automatically generated">
            <a:extLst>
              <a:ext uri="{FF2B5EF4-FFF2-40B4-BE49-F238E27FC236}">
                <a16:creationId xmlns:a16="http://schemas.microsoft.com/office/drawing/2014/main" id="{42B2D2FB-F512-0F72-71D3-B7B72D1CE6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4513" y="5017932"/>
            <a:ext cx="2695963" cy="748879"/>
          </a:xfrm>
          <a:prstGeom prst="rect">
            <a:avLst/>
          </a:prstGeom>
        </p:spPr>
      </p:pic>
      <p:pic>
        <p:nvPicPr>
          <p:cNvPr id="8" name="Picture 7" descr="A grid with a number&#10;&#10;Description automatically generated">
            <a:extLst>
              <a:ext uri="{FF2B5EF4-FFF2-40B4-BE49-F238E27FC236}">
                <a16:creationId xmlns:a16="http://schemas.microsoft.com/office/drawing/2014/main" id="{E67F41D3-F63C-B4C7-6CAA-2295F0DFD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292" y="3917733"/>
            <a:ext cx="1981673" cy="889866"/>
          </a:xfrm>
          <a:prstGeom prst="rect">
            <a:avLst/>
          </a:prstGeom>
        </p:spPr>
      </p:pic>
      <p:pic>
        <p:nvPicPr>
          <p:cNvPr id="10" name="Picture 9" descr="A white sheet with black text&#10;&#10;Description automatically generated">
            <a:extLst>
              <a:ext uri="{FF2B5EF4-FFF2-40B4-BE49-F238E27FC236}">
                <a16:creationId xmlns:a16="http://schemas.microsoft.com/office/drawing/2014/main" id="{740DCFC2-44E3-F078-52E9-1BA62C92E6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140" y="124954"/>
            <a:ext cx="8952304" cy="30214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0E9B0D-65B3-92F8-2C04-0BDC8D3E9BDB}"/>
              </a:ext>
            </a:extLst>
          </p:cNvPr>
          <p:cNvSpPr txBox="1"/>
          <p:nvPr/>
        </p:nvSpPr>
        <p:spPr>
          <a:xfrm>
            <a:off x="1238028" y="5766811"/>
            <a:ext cx="4585766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I" sz="1633" dirty="0"/>
              <a:t>https://eucbeniki.sio.si/mat5/760/index4.html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1D28DED-70E3-956D-BC91-86BD987084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91" y="1774326"/>
            <a:ext cx="3236697" cy="2744062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1238028" y="5017932"/>
            <a:ext cx="3507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rgbClr val="FF0000"/>
                </a:solidFill>
              </a:rPr>
              <a:t>E- učbenik 5. razred</a:t>
            </a:r>
          </a:p>
        </p:txBody>
      </p:sp>
    </p:spTree>
    <p:extLst>
      <p:ext uri="{BB962C8B-B14F-4D97-AF65-F5344CB8AC3E}">
        <p14:creationId xmlns:p14="http://schemas.microsoft.com/office/powerpoint/2010/main" val="845901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4ED4E-8F28-5724-3AC1-F9AF46CBF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6D96180-E8A8-03F2-3357-E3724F38E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729" y="1601865"/>
            <a:ext cx="6797399" cy="2255021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9F4CD51-B3B2-AE5E-D184-653FC637DB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664" y="2665500"/>
            <a:ext cx="9397336" cy="1832184"/>
          </a:xfrm>
          <a:prstGeom prst="rect">
            <a:avLst/>
          </a:prstGeom>
        </p:spPr>
      </p:pic>
      <p:pic>
        <p:nvPicPr>
          <p:cNvPr id="10" name="Picture 9" descr="A screenshot of a calculator&#10;&#10;Description automatically generated">
            <a:extLst>
              <a:ext uri="{FF2B5EF4-FFF2-40B4-BE49-F238E27FC236}">
                <a16:creationId xmlns:a16="http://schemas.microsoft.com/office/drawing/2014/main" id="{0694C65B-A8A8-93E7-3A06-858C82652D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606" y="4663612"/>
            <a:ext cx="2668082" cy="11885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6B3F47-7C53-938D-D70F-398AAA619BD3}"/>
              </a:ext>
            </a:extLst>
          </p:cNvPr>
          <p:cNvSpPr txBox="1"/>
          <p:nvPr/>
        </p:nvSpPr>
        <p:spPr>
          <a:xfrm>
            <a:off x="2344834" y="5943684"/>
            <a:ext cx="5199148" cy="34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I" sz="1633" dirty="0"/>
              <a:t>https://eucbeniki.sio.si/matematika6/537/index7.html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31D28DED-70E3-956D-BC91-86BD987084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5707"/>
            <a:ext cx="3998088" cy="3389567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1238028" y="5017932"/>
            <a:ext cx="3998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rgbClr val="FF0000"/>
                </a:solidFill>
              </a:rPr>
              <a:t>E- učbenik 6. razred</a:t>
            </a:r>
          </a:p>
        </p:txBody>
      </p:sp>
    </p:spTree>
    <p:extLst>
      <p:ext uri="{BB962C8B-B14F-4D97-AF65-F5344CB8AC3E}">
        <p14:creationId xmlns:p14="http://schemas.microsoft.com/office/powerpoint/2010/main" val="309184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5ED65-81B4-A104-41D5-D757216FF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C857B98-D0B1-2F7F-65E7-8290B1627F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04" y="0"/>
            <a:ext cx="66933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32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5400A-3F49-4345-EAF8-0D8A81471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E41A4E1-2E6D-FC98-FC08-B3EBD2047C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33" y="921147"/>
            <a:ext cx="6582083" cy="4190709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48D80975-35CF-CD60-908B-65055154E8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866" y="921147"/>
            <a:ext cx="4620005" cy="4620005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1238027" y="5017932"/>
            <a:ext cx="3451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b="1" dirty="0">
                <a:solidFill>
                  <a:srgbClr val="FF0000"/>
                </a:solidFill>
              </a:rPr>
              <a:t>8. razred - fizika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93A3CA3-D5C4-8012-09BD-A71F1E67DC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664943"/>
              </p:ext>
            </p:extLst>
          </p:nvPr>
        </p:nvGraphicFramePr>
        <p:xfrm>
          <a:off x="3755239" y="5666633"/>
          <a:ext cx="8128001" cy="11125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32434621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97083877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10002194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393330226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316889911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75532279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1133290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SI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86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I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0,01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0,001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315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I" dirty="0"/>
                        <a:t>10^3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881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828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6F52D-D120-480E-B11C-90081982E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2050" name="Picture 2" descr="Merske enote leta 1869 (malo pred uvedbo metrskega sistema v Avstriji leta  1871) : r/Slovenia">
            <a:extLst>
              <a:ext uri="{FF2B5EF4-FFF2-40B4-BE49-F238E27FC236}">
                <a16:creationId xmlns:a16="http://schemas.microsoft.com/office/drawing/2014/main" id="{93F625E5-3966-DAC8-FC9C-87C87225D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398" y="577025"/>
            <a:ext cx="8153801" cy="628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art: Only Three Countries in the World (Officially) Still ...">
            <a:extLst>
              <a:ext uri="{FF2B5EF4-FFF2-40B4-BE49-F238E27FC236}">
                <a16:creationId xmlns:a16="http://schemas.microsoft.com/office/drawing/2014/main" id="{E4BA672B-4E01-8340-11D0-A6D50E337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5704" y="4487952"/>
            <a:ext cx="3326296" cy="237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5577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D1DEE6-1829-66A4-5316-E703BEE9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593" y="2160081"/>
            <a:ext cx="9037011" cy="1003261"/>
          </a:xfrm>
        </p:spPr>
        <p:txBody>
          <a:bodyPr/>
          <a:lstStyle/>
          <a:p>
            <a:r>
              <a:rPr lang="en-SI" sz="3992" dirty="0">
                <a:solidFill>
                  <a:schemeClr val="accent5">
                    <a:lumMod val="75000"/>
                  </a:schemeClr>
                </a:solidFill>
              </a:rPr>
              <a:t>če že ne moremo spremeniti jezika iz štiristo dvainsedemdeset v</a:t>
            </a:r>
            <a:br>
              <a:rPr lang="en-SI" sz="3992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SI" sz="3992" dirty="0">
                <a:solidFill>
                  <a:srgbClr val="FF0000"/>
                </a:solidFill>
              </a:rPr>
              <a:t>štiristo sedemdeset dva</a:t>
            </a:r>
            <a:endParaRPr lang="en-SI" sz="3992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79727DC0-1442-044B-9EA9-BE3054193106}"/>
              </a:ext>
            </a:extLst>
          </p:cNvPr>
          <p:cNvSpPr txBox="1">
            <a:spLocks/>
          </p:cNvSpPr>
          <p:nvPr/>
        </p:nvSpPr>
        <p:spPr>
          <a:xfrm>
            <a:off x="7095281" y="4305782"/>
            <a:ext cx="9135396" cy="134804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0" marR="0" lv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kern="1200" cap="none" baseline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414772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829544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1244316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1659087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90" b="0" i="0" u="none" strike="noStrike" cap="none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r>
              <a:rPr lang="en-SI" sz="3992" dirty="0">
                <a:solidFill>
                  <a:schemeClr val="accent5">
                    <a:lumMod val="75000"/>
                  </a:schemeClr>
                </a:solidFill>
              </a:rPr>
              <a:t>4</a:t>
            </a:r>
            <a:r>
              <a:rPr lang="en-SI" sz="3992" dirty="0">
                <a:solidFill>
                  <a:srgbClr val="FF0000"/>
                </a:solidFill>
              </a:rPr>
              <a:t>72</a:t>
            </a:r>
            <a:r>
              <a:rPr lang="en-SI" sz="3992" dirty="0">
                <a:solidFill>
                  <a:schemeClr val="accent5">
                    <a:lumMod val="75000"/>
                  </a:schemeClr>
                </a:solidFill>
              </a:rPr>
              <a:t> 4</a:t>
            </a:r>
            <a:r>
              <a:rPr lang="en-SI" sz="3992" dirty="0">
                <a:solidFill>
                  <a:srgbClr val="FF0000"/>
                </a:solidFill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651610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D1DEE6-1829-66A4-5316-E703BEE9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593" y="2160081"/>
            <a:ext cx="9037011" cy="1003261"/>
          </a:xfrm>
        </p:spPr>
        <p:txBody>
          <a:bodyPr/>
          <a:lstStyle/>
          <a:p>
            <a:r>
              <a:rPr lang="en-SI" sz="3992" dirty="0">
                <a:solidFill>
                  <a:schemeClr val="accent5">
                    <a:lumMod val="75000"/>
                  </a:schemeClr>
                </a:solidFill>
              </a:rPr>
              <a:t>če že ne moremo spremeniti jezika 10 ur celega dneva </a:t>
            </a:r>
            <a:br>
              <a:rPr lang="en-SI" sz="3992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SI" sz="3992" dirty="0">
                <a:solidFill>
                  <a:srgbClr val="FF0000"/>
                </a:solidFill>
              </a:rPr>
              <a:t>v</a:t>
            </a:r>
            <a:r>
              <a:rPr lang="en-SI" sz="3992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SI" sz="3992" dirty="0">
                <a:solidFill>
                  <a:srgbClr val="FF0000"/>
                </a:solidFill>
              </a:rPr>
              <a:t>hektominute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D826B-B5EE-58A2-DF54-4167551A7C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4985" y="3163342"/>
            <a:ext cx="3342162" cy="339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6676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F29B-F233-48AF-8261-F33A4E079E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499" y="1020445"/>
            <a:ext cx="3171825" cy="1325563"/>
          </a:xfrm>
        </p:spPr>
        <p:txBody>
          <a:bodyPr/>
          <a:lstStyle/>
          <a:p>
            <a:r>
              <a:rPr lang="sl-SI" dirty="0"/>
              <a:t>PROBLEMI S PREDPONAMI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3EA69-4E0E-41BD-8095-A124225A264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2924175"/>
            <a:ext cx="3171825" cy="2519363"/>
          </a:xfrm>
        </p:spPr>
        <p:txBody>
          <a:bodyPr>
            <a:normAutofit/>
          </a:bodyPr>
          <a:lstStyle/>
          <a:p>
            <a:r>
              <a:rPr lang="en-US" dirty="0" err="1"/>
              <a:t>Predpóna</a:t>
            </a:r>
            <a:r>
              <a:rPr lang="en-US" dirty="0"/>
              <a:t> SI je </a:t>
            </a:r>
            <a:r>
              <a:rPr lang="en-US" dirty="0" err="1"/>
              <a:t>desetiška</a:t>
            </a:r>
            <a:r>
              <a:rPr lang="en-US" dirty="0"/>
              <a:t> </a:t>
            </a:r>
            <a:r>
              <a:rPr lang="en-US" dirty="0" err="1"/>
              <a:t>predpona</a:t>
            </a:r>
            <a:r>
              <a:rPr lang="en-US" dirty="0"/>
              <a:t>, </a:t>
            </a:r>
            <a:r>
              <a:rPr lang="en-US" dirty="0" err="1"/>
              <a:t>določena</a:t>
            </a:r>
            <a:r>
              <a:rPr lang="en-US" dirty="0"/>
              <a:t> z </a:t>
            </a:r>
            <a:r>
              <a:rPr lang="en-US" dirty="0" err="1"/>
              <a:t>mednarodnim</a:t>
            </a:r>
            <a:r>
              <a:rPr lang="en-US" dirty="0"/>
              <a:t> </a:t>
            </a:r>
            <a:r>
              <a:rPr lang="en-US" dirty="0" err="1"/>
              <a:t>sistemom</a:t>
            </a:r>
            <a:r>
              <a:rPr lang="en-US" dirty="0"/>
              <a:t> </a:t>
            </a:r>
            <a:r>
              <a:rPr lang="en-US" dirty="0" err="1"/>
              <a:t>enot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jo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pritaknemo</a:t>
            </a:r>
            <a:r>
              <a:rPr lang="en-US" dirty="0"/>
              <a:t> </a:t>
            </a:r>
            <a:r>
              <a:rPr lang="en-US" dirty="0" err="1"/>
              <a:t>osnovnim</a:t>
            </a:r>
            <a:r>
              <a:rPr lang="en-US" dirty="0"/>
              <a:t> </a:t>
            </a:r>
            <a:r>
              <a:rPr lang="en-US" dirty="0" err="1"/>
              <a:t>ali</a:t>
            </a:r>
            <a:r>
              <a:rPr lang="en-US" dirty="0"/>
              <a:t> </a:t>
            </a:r>
            <a:r>
              <a:rPr lang="en-US" dirty="0" err="1"/>
              <a:t>izpeljanim</a:t>
            </a:r>
            <a:r>
              <a:rPr lang="en-US" dirty="0"/>
              <a:t> </a:t>
            </a:r>
            <a:r>
              <a:rPr lang="en-US" dirty="0" err="1"/>
              <a:t>enotam</a:t>
            </a:r>
            <a:r>
              <a:rPr lang="en-US" dirty="0"/>
              <a:t> SI. </a:t>
            </a:r>
            <a:endParaRPr lang="sl-SI" dirty="0"/>
          </a:p>
          <a:p>
            <a:r>
              <a:rPr lang="en-US" dirty="0" err="1"/>
              <a:t>Uporabne</a:t>
            </a:r>
            <a:r>
              <a:rPr lang="en-US" dirty="0"/>
              <a:t> so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okrajšava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en-US" dirty="0" err="1"/>
              <a:t>izražanje</a:t>
            </a:r>
            <a:r>
              <a:rPr lang="en-US" dirty="0"/>
              <a:t> </a:t>
            </a:r>
            <a:r>
              <a:rPr lang="en-US" dirty="0" err="1"/>
              <a:t>vrednosti</a:t>
            </a:r>
            <a:r>
              <a:rPr lang="en-US" dirty="0"/>
              <a:t>, </a:t>
            </a:r>
            <a:r>
              <a:rPr lang="en-US" dirty="0" err="1"/>
              <a:t>ki</a:t>
            </a:r>
            <a:r>
              <a:rPr lang="en-US" dirty="0"/>
              <a:t> so </a:t>
            </a:r>
            <a:r>
              <a:rPr lang="en-US" dirty="0" err="1"/>
              <a:t>bodisi</a:t>
            </a:r>
            <a:r>
              <a:rPr lang="en-US" dirty="0"/>
              <a:t> </a:t>
            </a:r>
            <a:r>
              <a:rPr lang="en-US" dirty="0" err="1"/>
              <a:t>dosti</a:t>
            </a:r>
            <a:r>
              <a:rPr lang="en-US" dirty="0"/>
              <a:t> </a:t>
            </a:r>
            <a:r>
              <a:rPr lang="en-US" dirty="0" err="1"/>
              <a:t>večje</a:t>
            </a:r>
            <a:r>
              <a:rPr lang="en-US" dirty="0"/>
              <a:t>, </a:t>
            </a:r>
            <a:r>
              <a:rPr lang="en-US" dirty="0" err="1"/>
              <a:t>bodisi</a:t>
            </a:r>
            <a:r>
              <a:rPr lang="en-US" dirty="0"/>
              <a:t> </a:t>
            </a:r>
            <a:r>
              <a:rPr lang="en-US" dirty="0" err="1"/>
              <a:t>dosti</a:t>
            </a:r>
            <a:r>
              <a:rPr lang="en-US" dirty="0"/>
              <a:t> </a:t>
            </a:r>
            <a:r>
              <a:rPr lang="en-US" dirty="0" err="1"/>
              <a:t>manjše</a:t>
            </a:r>
            <a:r>
              <a:rPr lang="en-US" dirty="0"/>
              <a:t> od </a:t>
            </a:r>
            <a:r>
              <a:rPr lang="en-US" dirty="0" err="1"/>
              <a:t>osnovne</a:t>
            </a:r>
            <a:r>
              <a:rPr lang="en-US" dirty="0"/>
              <a:t> </a:t>
            </a:r>
            <a:r>
              <a:rPr lang="en-US" dirty="0" err="1"/>
              <a:t>enote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F602C-7F98-4C02-99D4-ED65E00D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36305" y="6356350"/>
            <a:ext cx="987552" cy="365125"/>
          </a:xfrm>
        </p:spPr>
        <p:txBody>
          <a:bodyPr/>
          <a:lstStyle/>
          <a:p>
            <a:fld id="{19B51A1E-902D-48AF-9020-955120F399B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94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D1DEE6-1829-66A4-5316-E703BEE9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69" y="807401"/>
            <a:ext cx="8690812" cy="1140600"/>
          </a:xfrm>
        </p:spPr>
        <p:txBody>
          <a:bodyPr/>
          <a:lstStyle/>
          <a:p>
            <a:r>
              <a:rPr lang="en-SI" dirty="0">
                <a:solidFill>
                  <a:srgbClr val="FF0000"/>
                </a:solidFill>
              </a:rPr>
              <a:t>uporabljajmo </a:t>
            </a:r>
            <a:r>
              <a:rPr lang="en-SI" b="1" dirty="0">
                <a:solidFill>
                  <a:srgbClr val="FF0000"/>
                </a:solidFill>
              </a:rPr>
              <a:t>deka</a:t>
            </a:r>
            <a:r>
              <a:rPr lang="en-SI" dirty="0">
                <a:solidFill>
                  <a:srgbClr val="FF0000"/>
                </a:solidFill>
              </a:rPr>
              <a:t>litre,</a:t>
            </a:r>
            <a:r>
              <a:rPr lang="en-SI" b="1" dirty="0">
                <a:solidFill>
                  <a:srgbClr val="FF0000"/>
                </a:solidFill>
              </a:rPr>
              <a:t>  deci</a:t>
            </a:r>
            <a:r>
              <a:rPr lang="en-SI" dirty="0">
                <a:solidFill>
                  <a:srgbClr val="FF0000"/>
                </a:solidFill>
              </a:rPr>
              <a:t>grame in </a:t>
            </a:r>
            <a:r>
              <a:rPr lang="en-SI" b="1" dirty="0">
                <a:solidFill>
                  <a:srgbClr val="FF0000"/>
                </a:solidFill>
              </a:rPr>
              <a:t>hekto</a:t>
            </a:r>
            <a:r>
              <a:rPr lang="en-SI" dirty="0">
                <a:solidFill>
                  <a:srgbClr val="FF0000"/>
                </a:solidFill>
              </a:rPr>
              <a:t>metre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9DE4F-6787-113E-DD31-C98588A612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255" y="2247552"/>
            <a:ext cx="6326585" cy="45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07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729" y="3342857"/>
            <a:ext cx="2765090" cy="2765090"/>
          </a:xfrm>
          <a:prstGeom prst="rect">
            <a:avLst/>
          </a:prstGeom>
        </p:spPr>
      </p:pic>
      <p:pic>
        <p:nvPicPr>
          <p:cNvPr id="1026" name="Picture 2" descr="HO 10 Hectometer stenen | landscaping HO | HO spoo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8516" y="3217788"/>
            <a:ext cx="4853617" cy="364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769" y="294968"/>
            <a:ext cx="10201758" cy="292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14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256F0-3B6B-0292-E947-DFCC0D373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10A2C4-48B7-64B7-9489-0B66739089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510" y="699914"/>
            <a:ext cx="7050980" cy="56211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C724BF-B2E1-C263-E703-2E09534F007D}"/>
              </a:ext>
            </a:extLst>
          </p:cNvPr>
          <p:cNvSpPr txBox="1"/>
          <p:nvPr/>
        </p:nvSpPr>
        <p:spPr>
          <a:xfrm>
            <a:off x="9621490" y="4759128"/>
            <a:ext cx="2592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dirty="0"/>
              <a:t>Lahko neobičajne enote</a:t>
            </a:r>
          </a:p>
          <a:p>
            <a:r>
              <a:rPr lang="en-SI" b="1" dirty="0">
                <a:solidFill>
                  <a:srgbClr val="FF0000"/>
                </a:solidFill>
              </a:rPr>
              <a:t>Običajne predpone</a:t>
            </a:r>
          </a:p>
        </p:txBody>
      </p:sp>
    </p:spTree>
    <p:extLst>
      <p:ext uri="{BB962C8B-B14F-4D97-AF65-F5344CB8AC3E}">
        <p14:creationId xmlns:p14="http://schemas.microsoft.com/office/powerpoint/2010/main" val="3201030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D06D06-ED49-98D1-5BCC-955707F5D8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7499" y="2419455"/>
            <a:ext cx="7050980" cy="3652495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FC7D410-4328-838F-7B92-9DFAD4C1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68" y="1176332"/>
            <a:ext cx="8690812" cy="1243122"/>
          </a:xfrm>
        </p:spPr>
        <p:txBody>
          <a:bodyPr/>
          <a:lstStyle/>
          <a:p>
            <a:r>
              <a:rPr lang="en-SI" b="1" dirty="0"/>
              <a:t>k</a:t>
            </a:r>
            <a:r>
              <a:rPr lang="en-SI" dirty="0"/>
              <a:t>ar </a:t>
            </a:r>
            <a:r>
              <a:rPr lang="en-SI" b="1" dirty="0"/>
              <a:t>h</a:t>
            </a:r>
            <a:r>
              <a:rPr lang="en-SI" dirty="0"/>
              <a:t>itro </a:t>
            </a:r>
            <a:r>
              <a:rPr lang="en-SI" b="1" dirty="0"/>
              <a:t>da</a:t>
            </a:r>
            <a:r>
              <a:rPr lang="en-SI" dirty="0"/>
              <a:t>j </a:t>
            </a:r>
            <a:r>
              <a:rPr lang="en-SI" b="1" dirty="0"/>
              <a:t>1</a:t>
            </a:r>
            <a:r>
              <a:rPr lang="en-SI" dirty="0"/>
              <a:t> </a:t>
            </a:r>
            <a:br>
              <a:rPr lang="en-SI" dirty="0"/>
            </a:br>
            <a:r>
              <a:rPr lang="en-SI" b="1" dirty="0"/>
              <a:t>d</a:t>
            </a:r>
            <a:r>
              <a:rPr lang="en-SI" dirty="0"/>
              <a:t>ober </a:t>
            </a:r>
            <a:r>
              <a:rPr lang="en-SI" b="1" dirty="0"/>
              <a:t>c</a:t>
            </a:r>
            <a:r>
              <a:rPr lang="en-SI" dirty="0"/>
              <a:t>mok </a:t>
            </a:r>
            <a:r>
              <a:rPr lang="en-SI" b="1" dirty="0"/>
              <a:t>m</a:t>
            </a:r>
            <a:r>
              <a:rPr lang="en-SI" dirty="0"/>
              <a:t>amici</a:t>
            </a:r>
            <a:br>
              <a:rPr lang="en-SI" dirty="0"/>
            </a:br>
            <a:r>
              <a:rPr lang="en-SI" sz="2400" dirty="0"/>
              <a:t>(mnemotehnika)</a:t>
            </a:r>
            <a:endParaRPr lang="en-S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BC59AD-00B2-9E62-CC80-C85702495D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62264"/>
            <a:ext cx="2706155" cy="229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414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0FC7D410-4328-838F-7B92-9DFAD4C1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68" y="1176332"/>
            <a:ext cx="8690812" cy="1243122"/>
          </a:xfrm>
        </p:spPr>
        <p:txBody>
          <a:bodyPr/>
          <a:lstStyle/>
          <a:p>
            <a:r>
              <a:rPr lang="en-SI" b="1" dirty="0"/>
              <a:t>k</a:t>
            </a:r>
            <a:r>
              <a:rPr lang="en-SI" dirty="0"/>
              <a:t>ar </a:t>
            </a:r>
            <a:r>
              <a:rPr lang="en-SI" b="1" dirty="0"/>
              <a:t>h</a:t>
            </a:r>
            <a:r>
              <a:rPr lang="en-SI" dirty="0"/>
              <a:t>itro </a:t>
            </a:r>
            <a:r>
              <a:rPr lang="en-SI" b="1" dirty="0"/>
              <a:t>da</a:t>
            </a:r>
            <a:r>
              <a:rPr lang="en-SI" dirty="0"/>
              <a:t>j </a:t>
            </a:r>
            <a:r>
              <a:rPr lang="en-SI" b="1" dirty="0"/>
              <a:t>1</a:t>
            </a:r>
            <a:r>
              <a:rPr lang="en-SI" dirty="0"/>
              <a:t> </a:t>
            </a:r>
            <a:br>
              <a:rPr lang="en-SI" dirty="0"/>
            </a:br>
            <a:r>
              <a:rPr lang="en-SI" b="1" dirty="0"/>
              <a:t>d</a:t>
            </a:r>
            <a:r>
              <a:rPr lang="en-SI" dirty="0"/>
              <a:t>ober </a:t>
            </a:r>
            <a:r>
              <a:rPr lang="en-SI" b="1" dirty="0"/>
              <a:t>c</a:t>
            </a:r>
            <a:r>
              <a:rPr lang="en-SI" dirty="0"/>
              <a:t>mok </a:t>
            </a:r>
            <a:r>
              <a:rPr lang="en-SI" b="1" dirty="0"/>
              <a:t>m</a:t>
            </a:r>
            <a:r>
              <a:rPr lang="en-SI" dirty="0"/>
              <a:t>amici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4A507-BF25-27B8-E212-13636CB174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6364" y="2419454"/>
            <a:ext cx="8097970" cy="2611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D28DED-70E3-956D-BC91-86BD987084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62264"/>
            <a:ext cx="2706155" cy="229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65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0FC7D410-4328-838F-7B92-9DFAD4C1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68" y="1176332"/>
            <a:ext cx="8690812" cy="1243122"/>
          </a:xfrm>
        </p:spPr>
        <p:txBody>
          <a:bodyPr/>
          <a:lstStyle/>
          <a:p>
            <a:r>
              <a:rPr lang="en-SI" b="1" dirty="0"/>
              <a:t>k</a:t>
            </a:r>
            <a:r>
              <a:rPr lang="en-SI" dirty="0"/>
              <a:t>ar </a:t>
            </a:r>
            <a:r>
              <a:rPr lang="en-SI" b="1" dirty="0"/>
              <a:t>h</a:t>
            </a:r>
            <a:r>
              <a:rPr lang="en-SI" dirty="0"/>
              <a:t>itro </a:t>
            </a:r>
            <a:r>
              <a:rPr lang="en-SI" b="1" dirty="0"/>
              <a:t>da</a:t>
            </a:r>
            <a:r>
              <a:rPr lang="en-SI" dirty="0"/>
              <a:t>j </a:t>
            </a:r>
            <a:r>
              <a:rPr lang="en-SI" b="1" dirty="0"/>
              <a:t>1</a:t>
            </a:r>
            <a:r>
              <a:rPr lang="en-SI" dirty="0"/>
              <a:t> </a:t>
            </a:r>
            <a:br>
              <a:rPr lang="en-SI" dirty="0"/>
            </a:br>
            <a:r>
              <a:rPr lang="en-SI" b="1" dirty="0"/>
              <a:t>d</a:t>
            </a:r>
            <a:r>
              <a:rPr lang="en-SI" dirty="0"/>
              <a:t>ober </a:t>
            </a:r>
            <a:r>
              <a:rPr lang="en-SI" b="1" dirty="0"/>
              <a:t>c</a:t>
            </a:r>
            <a:r>
              <a:rPr lang="en-SI" dirty="0"/>
              <a:t>mok </a:t>
            </a:r>
            <a:r>
              <a:rPr lang="en-SI" b="1" dirty="0"/>
              <a:t>m</a:t>
            </a:r>
            <a:r>
              <a:rPr lang="en-SI" dirty="0"/>
              <a:t>amici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1FFA3C-E199-B062-5E7B-03655E991B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668" y="2776564"/>
            <a:ext cx="7883392" cy="1661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BA3CAD-1FD6-C328-CAA7-F50F362624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583" y="4081437"/>
            <a:ext cx="7050980" cy="2476097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31D28DED-70E3-956D-BC91-86BD9870842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62264"/>
            <a:ext cx="2706155" cy="229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0653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0FC7D410-4328-838F-7B92-9DFAD4C18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7668" y="1176332"/>
            <a:ext cx="8690812" cy="1243122"/>
          </a:xfrm>
        </p:spPr>
        <p:txBody>
          <a:bodyPr/>
          <a:lstStyle/>
          <a:p>
            <a:r>
              <a:rPr lang="en-SI" b="1" dirty="0"/>
              <a:t>k</a:t>
            </a:r>
            <a:r>
              <a:rPr lang="en-SI" dirty="0"/>
              <a:t>ar </a:t>
            </a:r>
            <a:r>
              <a:rPr lang="en-SI" b="1" dirty="0"/>
              <a:t>h</a:t>
            </a:r>
            <a:r>
              <a:rPr lang="en-SI" dirty="0"/>
              <a:t>itro </a:t>
            </a:r>
            <a:r>
              <a:rPr lang="en-SI" b="1" dirty="0"/>
              <a:t>da</a:t>
            </a:r>
            <a:r>
              <a:rPr lang="en-SI" dirty="0"/>
              <a:t>j </a:t>
            </a:r>
            <a:r>
              <a:rPr lang="en-SI" b="1" dirty="0"/>
              <a:t>1</a:t>
            </a:r>
            <a:r>
              <a:rPr lang="en-SI" dirty="0"/>
              <a:t> </a:t>
            </a:r>
            <a:br>
              <a:rPr lang="en-SI" dirty="0"/>
            </a:br>
            <a:r>
              <a:rPr lang="en-SI" b="1" dirty="0"/>
              <a:t>d</a:t>
            </a:r>
            <a:r>
              <a:rPr lang="en-SI" dirty="0"/>
              <a:t>ober </a:t>
            </a:r>
            <a:r>
              <a:rPr lang="en-SI" b="1" dirty="0"/>
              <a:t>c</a:t>
            </a:r>
            <a:r>
              <a:rPr lang="en-SI" dirty="0"/>
              <a:t>mok </a:t>
            </a:r>
            <a:r>
              <a:rPr lang="en-SI" b="1" dirty="0"/>
              <a:t>m</a:t>
            </a:r>
            <a:r>
              <a:rPr lang="en-SI" dirty="0"/>
              <a:t>amici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F1E86B-62D6-1C0A-E3D3-DEA9DF7C48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7668" y="2419454"/>
            <a:ext cx="8578118" cy="22488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D28DED-70E3-956D-BC91-86BD987084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62264"/>
            <a:ext cx="2706155" cy="229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14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D1DEE6-1829-66A4-5316-E703BEE9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632" y="1297858"/>
            <a:ext cx="7031288" cy="1140600"/>
          </a:xfrm>
        </p:spPr>
        <p:txBody>
          <a:bodyPr/>
          <a:lstStyle/>
          <a:p>
            <a:r>
              <a:rPr lang="en-SI" dirty="0">
                <a:solidFill>
                  <a:srgbClr val="FF0000"/>
                </a:solidFill>
              </a:rPr>
              <a:t>naredimo predpone</a:t>
            </a:r>
            <a:br>
              <a:rPr lang="en-SI" dirty="0">
                <a:solidFill>
                  <a:srgbClr val="FF0000"/>
                </a:solidFill>
              </a:rPr>
            </a:br>
            <a:r>
              <a:rPr lang="en-SI" b="1" dirty="0">
                <a:solidFill>
                  <a:srgbClr val="FF0000"/>
                </a:solidFill>
              </a:rPr>
              <a:t>življenjsko </a:t>
            </a:r>
            <a:br>
              <a:rPr lang="en-SI" b="1" dirty="0">
                <a:solidFill>
                  <a:srgbClr val="FF0000"/>
                </a:solidFill>
              </a:rPr>
            </a:br>
            <a:endParaRPr lang="en-SI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Znam za več :: Knjigarna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9498" y="1863284"/>
            <a:ext cx="4994716" cy="49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C19AD-A307-8DD1-5FD1-BA3629D2B9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76" t="-638"/>
          <a:stretch/>
        </p:blipFill>
        <p:spPr>
          <a:xfrm>
            <a:off x="5900474" y="1553559"/>
            <a:ext cx="6009875" cy="9054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95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E9BC72F-22B3-2D0D-006A-D94239352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63230"/>
            <a:ext cx="4783520" cy="67947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CD1603-041C-BE78-1812-4626927266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3230"/>
            <a:ext cx="4736327" cy="679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26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D1DEE6-1829-66A4-5316-E703BEE99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"/>
            <a:ext cx="11597833" cy="1140600"/>
          </a:xfrm>
        </p:spPr>
        <p:txBody>
          <a:bodyPr/>
          <a:lstStyle/>
          <a:p>
            <a:r>
              <a:rPr lang="en-SI" b="1" dirty="0"/>
              <a:t>vaje z enotami </a:t>
            </a:r>
            <a:r>
              <a:rPr lang="en-SI" dirty="0"/>
              <a:t>in ocenjevanjem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B82EFC-0822-FA8E-95AF-4BB8E348A6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290" y="972494"/>
            <a:ext cx="4178711" cy="58855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45B737-88D6-E486-6AE0-83A6551142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888" y="1020510"/>
            <a:ext cx="3952015" cy="567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958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014962" cy="844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2599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733D6-5B8D-8250-DD1C-82CEBA201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7170" name="Picture 2" descr="Čebela v katedrali">
            <a:extLst>
              <a:ext uri="{FF2B5EF4-FFF2-40B4-BE49-F238E27FC236}">
                <a16:creationId xmlns:a16="http://schemas.microsoft.com/office/drawing/2014/main" id="{6F157627-0D65-225F-1C93-F043E3221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8549" y="-290674"/>
            <a:ext cx="7770873" cy="714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950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C1DE6-1673-B82B-DC3D-75E1EF352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atom    </a:t>
            </a:r>
            <a:r>
              <a:rPr lang="en-SI" dirty="0">
                <a:sym typeface="Wingdings" pitchFamily="2" charset="2"/>
              </a:rPr>
              <a:t>  jabolko</a:t>
            </a:r>
            <a:br>
              <a:rPr lang="en-SI" dirty="0">
                <a:sym typeface="Wingdings" pitchFamily="2" charset="2"/>
              </a:rPr>
            </a:br>
            <a:r>
              <a:rPr lang="en-SI" dirty="0">
                <a:sym typeface="Wingdings" pitchFamily="2" charset="2"/>
              </a:rPr>
              <a:t>jabolko  Zemlja</a:t>
            </a:r>
            <a:endParaRPr lang="en-SI" dirty="0"/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EBF8C637-B6D2-A3E4-23A3-E239F23B8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32761"/>
            <a:ext cx="12192000" cy="413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7948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1530635"/>
            <a:ext cx="5433204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l-SI" dirty="0"/>
              <a:t>PREDPONE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C80FB-53F9-42EE-B1E6-D0F998EC5D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1828" y="1860060"/>
            <a:ext cx="5431971" cy="557950"/>
          </a:xfrm>
        </p:spPr>
        <p:txBody>
          <a:bodyPr>
            <a:normAutofit/>
          </a:bodyPr>
          <a:lstStyle/>
          <a:p>
            <a:r>
              <a:rPr lang="sl-SI" dirty="0"/>
              <a:t>so tuja imena desetiških potenc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BA2B5-6A90-4204-ABDD-7183FBB03A0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22254" y="2630431"/>
            <a:ext cx="5433204" cy="365125"/>
          </a:xfrm>
        </p:spPr>
        <p:txBody>
          <a:bodyPr>
            <a:normAutofit lnSpcReduction="10000"/>
          </a:bodyPr>
          <a:lstStyle/>
          <a:p>
            <a:r>
              <a:rPr lang="sl-SI" dirty="0"/>
              <a:t>UPORABLJAJMO VSE PREDPONE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7D4C34-22A0-4D54-A07D-E1E9A11463E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21828" y="2959856"/>
            <a:ext cx="5431971" cy="557950"/>
          </a:xfrm>
        </p:spPr>
        <p:txBody>
          <a:bodyPr/>
          <a:lstStyle/>
          <a:p>
            <a:r>
              <a:rPr lang="sl-SI" dirty="0" err="1"/>
              <a:t>hektometer</a:t>
            </a:r>
            <a:r>
              <a:rPr lang="sl-SI" dirty="0"/>
              <a:t>, </a:t>
            </a:r>
            <a:r>
              <a:rPr lang="sl-SI" dirty="0" err="1"/>
              <a:t>dekaliter</a:t>
            </a:r>
            <a:r>
              <a:rPr lang="sl-SI" dirty="0"/>
              <a:t>, decigram, </a:t>
            </a:r>
            <a:r>
              <a:rPr lang="sl-SI" dirty="0" err="1"/>
              <a:t>decisekunda</a:t>
            </a:r>
            <a:r>
              <a:rPr lang="sl-SI" dirty="0"/>
              <a:t>, … </a:t>
            </a:r>
            <a:r>
              <a:rPr lang="sl-SI" dirty="0">
                <a:solidFill>
                  <a:srgbClr val="FF0000"/>
                </a:solidFill>
              </a:rPr>
              <a:t>vsakdanje izjeme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1D392D-FB66-47A0-B628-5ADE822A2CF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22254" y="3730227"/>
            <a:ext cx="5433204" cy="365125"/>
          </a:xfrm>
        </p:spPr>
        <p:txBody>
          <a:bodyPr>
            <a:normAutofit lnSpcReduction="10000"/>
          </a:bodyPr>
          <a:lstStyle/>
          <a:p>
            <a:r>
              <a:rPr lang="sl-SI" dirty="0"/>
              <a:t>POSTOPOMA PREKO SOSEDNJE ENOTE </a:t>
            </a:r>
            <a:r>
              <a:rPr lang="en-US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26CE0-2506-4B44-A26F-C12BFA5B18B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21828" y="4059652"/>
            <a:ext cx="5431971" cy="557950"/>
          </a:xfrm>
        </p:spPr>
        <p:txBody>
          <a:bodyPr/>
          <a:lstStyle/>
          <a:p>
            <a:r>
              <a:rPr lang="sl-SI" dirty="0"/>
              <a:t>deljeno z 10^n do manjše množeno z 10^n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8F40F8-BF35-45E9-B3DD-5436362D746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20106" y="4830024"/>
            <a:ext cx="5433204" cy="365125"/>
          </a:xfrm>
        </p:spPr>
        <p:txBody>
          <a:bodyPr>
            <a:normAutofit lnSpcReduction="10000"/>
          </a:bodyPr>
          <a:lstStyle/>
          <a:p>
            <a:r>
              <a:rPr lang="sl-SI" dirty="0"/>
              <a:t>DIMENZIJE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39C97C-2DDC-4706-B96C-B02FAE53A42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919680" y="5159449"/>
            <a:ext cx="5431971" cy="557950"/>
          </a:xfrm>
        </p:spPr>
        <p:txBody>
          <a:bodyPr/>
          <a:lstStyle/>
          <a:p>
            <a:r>
              <a:rPr lang="sl-SI" dirty="0"/>
              <a:t>cm^0	cm^1	cm^2	cm^3</a:t>
            </a:r>
            <a:endParaRPr lang="en-US" dirty="0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5D1BD041-3428-4D62-934F-F3FF6D36F90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0700656" y="6356350"/>
            <a:ext cx="653143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41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1350" y="2571235"/>
            <a:ext cx="4179570" cy="1715531"/>
          </a:xfrm>
        </p:spPr>
        <p:txBody>
          <a:bodyPr/>
          <a:lstStyle/>
          <a:p>
            <a:r>
              <a:rPr lang="sl-SI" dirty="0"/>
              <a:t>FINANČNA PISMENOST</a:t>
            </a:r>
            <a:br>
              <a:rPr lang="sl-SI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25E21B-417F-D020-95D8-C8915C65EA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416" y="1956160"/>
            <a:ext cx="4366793" cy="32998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9A563B-5509-83E7-2772-616AE094C5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230" y="1779060"/>
            <a:ext cx="4392119" cy="365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8972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B78F7A0-88C5-4940-B21C-099F472F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186069-FC8E-433D-9BB4-942220CE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AD5B6F4-0A90-447A-A1AE-D75C934B6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2" name="Označba mesta vsebine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3" name="Označba mesta besedila 1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4" name="Označba mesta besedila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5" name="Označba mesta vsebine 1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6" name="Naslov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7" name="Označba mesta besedila 1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18" name="Označba mesta vsebine 17"/>
          <p:cNvSpPr>
            <a:spLocks noGrp="1"/>
          </p:cNvSpPr>
          <p:nvPr>
            <p:ph sz="half" idx="14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9" name="Picture 2" descr="Euro banknotes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462" y="-3843598"/>
            <a:ext cx="10182225" cy="1147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1980009-1618-6626-82AF-0E57B96CE0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567949"/>
              </p:ext>
            </p:extLst>
          </p:nvPr>
        </p:nvGraphicFramePr>
        <p:xfrm>
          <a:off x="237462" y="5409563"/>
          <a:ext cx="11644139" cy="11125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895703">
                  <a:extLst>
                    <a:ext uri="{9D8B030D-6E8A-4147-A177-3AD203B41FA5}">
                      <a16:colId xmlns:a16="http://schemas.microsoft.com/office/drawing/2014/main" val="113692208"/>
                    </a:ext>
                  </a:extLst>
                </a:gridCol>
                <a:gridCol w="895703">
                  <a:extLst>
                    <a:ext uri="{9D8B030D-6E8A-4147-A177-3AD203B41FA5}">
                      <a16:colId xmlns:a16="http://schemas.microsoft.com/office/drawing/2014/main" val="3779799787"/>
                    </a:ext>
                  </a:extLst>
                </a:gridCol>
                <a:gridCol w="895703">
                  <a:extLst>
                    <a:ext uri="{9D8B030D-6E8A-4147-A177-3AD203B41FA5}">
                      <a16:colId xmlns:a16="http://schemas.microsoft.com/office/drawing/2014/main" val="47586628"/>
                    </a:ext>
                  </a:extLst>
                </a:gridCol>
                <a:gridCol w="895703">
                  <a:extLst>
                    <a:ext uri="{9D8B030D-6E8A-4147-A177-3AD203B41FA5}">
                      <a16:colId xmlns:a16="http://schemas.microsoft.com/office/drawing/2014/main" val="1324346215"/>
                    </a:ext>
                  </a:extLst>
                </a:gridCol>
                <a:gridCol w="895703">
                  <a:extLst>
                    <a:ext uri="{9D8B030D-6E8A-4147-A177-3AD203B41FA5}">
                      <a16:colId xmlns:a16="http://schemas.microsoft.com/office/drawing/2014/main" val="1970838777"/>
                    </a:ext>
                  </a:extLst>
                </a:gridCol>
                <a:gridCol w="895703">
                  <a:extLst>
                    <a:ext uri="{9D8B030D-6E8A-4147-A177-3AD203B41FA5}">
                      <a16:colId xmlns:a16="http://schemas.microsoft.com/office/drawing/2014/main" val="1100021947"/>
                    </a:ext>
                  </a:extLst>
                </a:gridCol>
                <a:gridCol w="895703">
                  <a:extLst>
                    <a:ext uri="{9D8B030D-6E8A-4147-A177-3AD203B41FA5}">
                      <a16:colId xmlns:a16="http://schemas.microsoft.com/office/drawing/2014/main" val="1393330226"/>
                    </a:ext>
                  </a:extLst>
                </a:gridCol>
                <a:gridCol w="895703">
                  <a:extLst>
                    <a:ext uri="{9D8B030D-6E8A-4147-A177-3AD203B41FA5}">
                      <a16:colId xmlns:a16="http://schemas.microsoft.com/office/drawing/2014/main" val="3316889911"/>
                    </a:ext>
                  </a:extLst>
                </a:gridCol>
                <a:gridCol w="895703">
                  <a:extLst>
                    <a:ext uri="{9D8B030D-6E8A-4147-A177-3AD203B41FA5}">
                      <a16:colId xmlns:a16="http://schemas.microsoft.com/office/drawing/2014/main" val="3755322797"/>
                    </a:ext>
                  </a:extLst>
                </a:gridCol>
                <a:gridCol w="895703">
                  <a:extLst>
                    <a:ext uri="{9D8B030D-6E8A-4147-A177-3AD203B41FA5}">
                      <a16:colId xmlns:a16="http://schemas.microsoft.com/office/drawing/2014/main" val="4113329021"/>
                    </a:ext>
                  </a:extLst>
                </a:gridCol>
                <a:gridCol w="895703">
                  <a:extLst>
                    <a:ext uri="{9D8B030D-6E8A-4147-A177-3AD203B41FA5}">
                      <a16:colId xmlns:a16="http://schemas.microsoft.com/office/drawing/2014/main" val="2517508174"/>
                    </a:ext>
                  </a:extLst>
                </a:gridCol>
                <a:gridCol w="895703">
                  <a:extLst>
                    <a:ext uri="{9D8B030D-6E8A-4147-A177-3AD203B41FA5}">
                      <a16:colId xmlns:a16="http://schemas.microsoft.com/office/drawing/2014/main" val="1453635085"/>
                    </a:ext>
                  </a:extLst>
                </a:gridCol>
                <a:gridCol w="895703">
                  <a:extLst>
                    <a:ext uri="{9D8B030D-6E8A-4147-A177-3AD203B41FA5}">
                      <a16:colId xmlns:a16="http://schemas.microsoft.com/office/drawing/2014/main" val="1488047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SI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486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0,1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0,01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0,001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315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I" dirty="0"/>
                        <a:t>10^12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10^-9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I" dirty="0"/>
                        <a:t>10^-12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98814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11780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4BC4F-3D59-464A-857E-6F155B368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156" y="892177"/>
            <a:ext cx="8421688" cy="1325563"/>
          </a:xfrm>
        </p:spPr>
        <p:txBody>
          <a:bodyPr/>
          <a:lstStyle/>
          <a:p>
            <a:r>
              <a:rPr lang="en-US" dirty="0"/>
              <a:t>PRIMERJAVA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C1455DF-5CEC-44A2-A92D-8E901D15B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63855" y="3064615"/>
            <a:ext cx="1240971" cy="823912"/>
          </a:xfrm>
        </p:spPr>
        <p:txBody>
          <a:bodyPr/>
          <a:lstStyle/>
          <a:p>
            <a:r>
              <a:rPr lang="sl-SI" dirty="0"/>
              <a:t>1M€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C7E7B18-D05F-4C44-8718-8C671160FC9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5475514" y="3064615"/>
            <a:ext cx="1240971" cy="823912"/>
          </a:xfrm>
        </p:spPr>
        <p:txBody>
          <a:bodyPr/>
          <a:lstStyle/>
          <a:p>
            <a:r>
              <a:rPr lang="sl-SI" dirty="0"/>
              <a:t>1G€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4EAD5C6-02F0-4D27-8D85-1BD5EA833D6F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8887174" y="3064615"/>
            <a:ext cx="1240971" cy="823912"/>
          </a:xfrm>
        </p:spPr>
        <p:txBody>
          <a:bodyPr/>
          <a:lstStyle/>
          <a:p>
            <a:r>
              <a:rPr lang="sl-SI" dirty="0"/>
              <a:t>1T€</a:t>
            </a:r>
            <a:endParaRPr lang="en-US" dirty="0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791D6145-F7F7-43DE-A16B-BF4F9607D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9698" y="4824188"/>
            <a:ext cx="3124093" cy="462927"/>
          </a:xfrm>
        </p:spPr>
        <p:txBody>
          <a:bodyPr/>
          <a:lstStyle/>
          <a:p>
            <a:r>
              <a:rPr lang="sl-SI" dirty="0"/>
              <a:t>milijon</a:t>
            </a:r>
            <a:endParaRPr lang="en-US" dirty="0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F296843C-0ED0-4314-A6F0-DD60C828DDFB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1129698" y="5280763"/>
            <a:ext cx="3124093" cy="462927"/>
          </a:xfrm>
        </p:spPr>
        <p:txBody>
          <a:bodyPr/>
          <a:lstStyle/>
          <a:p>
            <a:r>
              <a:rPr lang="sl-SI" dirty="0"/>
              <a:t>10^6</a:t>
            </a:r>
            <a:endParaRPr 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C46925A-8382-42EB-891C-DBB4EAAA33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26261" y="4824188"/>
            <a:ext cx="3139479" cy="462927"/>
          </a:xfrm>
        </p:spPr>
        <p:txBody>
          <a:bodyPr>
            <a:normAutofit/>
          </a:bodyPr>
          <a:lstStyle/>
          <a:p>
            <a:r>
              <a:rPr lang="sl-SI" dirty="0"/>
              <a:t>milijarda (billion)</a:t>
            </a:r>
            <a:endParaRPr lang="en-US" dirty="0"/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649BF20C-562E-400E-BEA6-1D5F81F2FE4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6261" y="5280763"/>
            <a:ext cx="3139479" cy="462927"/>
          </a:xfrm>
        </p:spPr>
        <p:txBody>
          <a:bodyPr/>
          <a:lstStyle/>
          <a:p>
            <a:r>
              <a:rPr lang="sl-SI" dirty="0"/>
              <a:t>10^9</a:t>
            </a:r>
            <a:endParaRPr lang="en-US" dirty="0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18AFADE-B54F-4988-8000-B9336A39533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938210" y="4824188"/>
            <a:ext cx="3124093" cy="462927"/>
          </a:xfrm>
        </p:spPr>
        <p:txBody>
          <a:bodyPr/>
          <a:lstStyle/>
          <a:p>
            <a:r>
              <a:rPr lang="sl-SI" dirty="0"/>
              <a:t>bilijon</a:t>
            </a:r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5AA25980-D334-4FC0-9091-936E53B8D321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7938210" y="5280763"/>
            <a:ext cx="3124093" cy="462927"/>
          </a:xfrm>
        </p:spPr>
        <p:txBody>
          <a:bodyPr/>
          <a:lstStyle/>
          <a:p>
            <a:r>
              <a:rPr lang="sl-SI" dirty="0"/>
              <a:t>10^12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02F21-4E3C-469E-B11C-92142310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3" name="Picture 4" descr="Ministra Turka čaka razsulo pri učbenikih">
            <a:extLst>
              <a:ext uri="{FF2B5EF4-FFF2-40B4-BE49-F238E27FC236}">
                <a16:creationId xmlns:a16="http://schemas.microsoft.com/office/drawing/2014/main" id="{843B084C-0EF5-7327-CD34-CF786F2AD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31473" y="26043"/>
            <a:ext cx="1460527" cy="1066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854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1152771"/>
            <a:ext cx="5431971" cy="846301"/>
          </a:xfrm>
        </p:spPr>
        <p:txBody>
          <a:bodyPr/>
          <a:lstStyle/>
          <a:p>
            <a:r>
              <a:rPr lang="sl-SI" dirty="0"/>
              <a:t>RAZCEP na prEDSTAVLJIVO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DDDEF-20C4-4F65-BAC9-0A763DF7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2469515"/>
            <a:ext cx="5433204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l-SI" dirty="0"/>
              <a:t>500 učencev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1828" y="2798940"/>
            <a:ext cx="5431971" cy="557950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Nova šola je stala 20 milijonov evrov. </a:t>
            </a:r>
          </a:p>
          <a:p>
            <a:r>
              <a:rPr lang="sl-SI" dirty="0"/>
              <a:t>Na enega učenca pride 20 000 000 : 500 = 40 000 evrov.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19E41BC-4F05-4804-843A-E1846794FB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22254" y="3569311"/>
            <a:ext cx="5433204" cy="365125"/>
          </a:xfrm>
        </p:spPr>
        <p:txBody>
          <a:bodyPr>
            <a:normAutofit lnSpcReduction="10000"/>
          </a:bodyPr>
          <a:lstStyle/>
          <a:p>
            <a:r>
              <a:rPr lang="sl-SI" dirty="0"/>
              <a:t>5 000 UČENCEV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23BDF8B9-53DF-46F4-98D4-053D78D610B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5921828" y="3898736"/>
            <a:ext cx="5431971" cy="557950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Nova šola je stala 20 milijonov evrov. </a:t>
            </a:r>
          </a:p>
          <a:p>
            <a:r>
              <a:rPr lang="sl-SI" dirty="0"/>
              <a:t>Na enega učenca pride 20 000 000 : 5 000 = 4 000 evrov.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FD0A14C-4421-4979-AF8C-F7E649A8816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22254" y="4669107"/>
            <a:ext cx="5433204" cy="365125"/>
          </a:xfrm>
        </p:spPr>
        <p:txBody>
          <a:bodyPr>
            <a:normAutofit lnSpcReduction="10000"/>
          </a:bodyPr>
          <a:lstStyle/>
          <a:p>
            <a:r>
              <a:rPr lang="sl-SI" dirty="0"/>
              <a:t>50 000 UČENCEV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C0DB469-503B-40AF-84D1-C69B085AA9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21828" y="4998532"/>
            <a:ext cx="5431971" cy="557950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Nova šola je stala 20 milijonov evrov. </a:t>
            </a:r>
          </a:p>
          <a:p>
            <a:r>
              <a:rPr lang="sl-SI" dirty="0"/>
              <a:t>Na enega učenca pride 20 000 000 : 50 000 = 400 evrov.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C0E0A-2715-4BF9-8659-0ED8629BA2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0FD0A14C-4421-4979-AF8C-F7E649A88162}"/>
              </a:ext>
            </a:extLst>
          </p:cNvPr>
          <p:cNvSpPr txBox="1">
            <a:spLocks/>
          </p:cNvSpPr>
          <p:nvPr/>
        </p:nvSpPr>
        <p:spPr>
          <a:xfrm>
            <a:off x="5920595" y="5747950"/>
            <a:ext cx="5433204" cy="365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0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500 000 UČENCEV</a:t>
            </a:r>
          </a:p>
        </p:txBody>
      </p:sp>
      <p:sp>
        <p:nvSpPr>
          <p:cNvPr id="13" name="Text Placeholder 26">
            <a:extLst>
              <a:ext uri="{FF2B5EF4-FFF2-40B4-BE49-F238E27FC236}">
                <a16:creationId xmlns:a16="http://schemas.microsoft.com/office/drawing/2014/main" id="{9C0DB469-503B-40AF-84D1-C69B085AA96F}"/>
              </a:ext>
            </a:extLst>
          </p:cNvPr>
          <p:cNvSpPr txBox="1">
            <a:spLocks/>
          </p:cNvSpPr>
          <p:nvPr/>
        </p:nvSpPr>
        <p:spPr>
          <a:xfrm>
            <a:off x="5920169" y="6077375"/>
            <a:ext cx="5431971" cy="55795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Nova šola je stala 20 milijonov evrov. </a:t>
            </a:r>
          </a:p>
          <a:p>
            <a:r>
              <a:rPr lang="sl-SI" dirty="0"/>
              <a:t>Na enega učenca pride 20 000 000 : 500 000 = 40 evrov.</a:t>
            </a:r>
            <a:endParaRPr lang="en-US" dirty="0"/>
          </a:p>
        </p:txBody>
      </p:sp>
      <p:pic>
        <p:nvPicPr>
          <p:cNvPr id="38" name="Picture 2" descr="Tesla Model Y - Wikipedia">
            <a:extLst>
              <a:ext uri="{FF2B5EF4-FFF2-40B4-BE49-F238E27FC236}">
                <a16:creationId xmlns:a16="http://schemas.microsoft.com/office/drawing/2014/main" id="{FD58980D-83A6-0530-8846-CFBE6F726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4573" y="2742820"/>
            <a:ext cx="887566" cy="48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Tesla Model Y - Wikipedia">
            <a:extLst>
              <a:ext uri="{FF2B5EF4-FFF2-40B4-BE49-F238E27FC236}">
                <a16:creationId xmlns:a16="http://schemas.microsoft.com/office/drawing/2014/main" id="{B46B4E03-1258-D8FD-1856-80AFEE098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5704" y="4753511"/>
            <a:ext cx="448653" cy="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Tesla Model Y - Wikipedia">
            <a:extLst>
              <a:ext uri="{FF2B5EF4-FFF2-40B4-BE49-F238E27FC236}">
                <a16:creationId xmlns:a16="http://schemas.microsoft.com/office/drawing/2014/main" id="{1ACAC68E-31DF-CF90-0B9C-CBB181E3A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96" y="4753509"/>
            <a:ext cx="448654" cy="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Tesla Model Y - Wikipedia">
            <a:extLst>
              <a:ext uri="{FF2B5EF4-FFF2-40B4-BE49-F238E27FC236}">
                <a16:creationId xmlns:a16="http://schemas.microsoft.com/office/drawing/2014/main" id="{54CB04D4-2F00-E213-2B98-2CD5F1D9C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0062" y="4753509"/>
            <a:ext cx="448654" cy="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Tesla Model Y - Wikipedia">
            <a:extLst>
              <a:ext uri="{FF2B5EF4-FFF2-40B4-BE49-F238E27FC236}">
                <a16:creationId xmlns:a16="http://schemas.microsoft.com/office/drawing/2014/main" id="{716D1B42-8152-829A-4D1D-DC153DDD2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8151" y="4753509"/>
            <a:ext cx="448654" cy="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Tesla Model Y - Wikipedia">
            <a:extLst>
              <a:ext uri="{FF2B5EF4-FFF2-40B4-BE49-F238E27FC236}">
                <a16:creationId xmlns:a16="http://schemas.microsoft.com/office/drawing/2014/main" id="{EC8EB5D4-7D5C-0EDA-5EEC-73E72F935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5717" y="4753509"/>
            <a:ext cx="448654" cy="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Tesla Model Y - Wikipedia">
            <a:extLst>
              <a:ext uri="{FF2B5EF4-FFF2-40B4-BE49-F238E27FC236}">
                <a16:creationId xmlns:a16="http://schemas.microsoft.com/office/drawing/2014/main" id="{EA5EFBEF-14DF-4063-895E-5E458DF20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789" y="5233699"/>
            <a:ext cx="448653" cy="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Tesla Model Y - Wikipedia">
            <a:extLst>
              <a:ext uri="{FF2B5EF4-FFF2-40B4-BE49-F238E27FC236}">
                <a16:creationId xmlns:a16="http://schemas.microsoft.com/office/drawing/2014/main" id="{69365B00-DB7A-3517-4636-80FDE1BFE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411" y="5233697"/>
            <a:ext cx="448654" cy="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Tesla Model Y - Wikipedia">
            <a:extLst>
              <a:ext uri="{FF2B5EF4-FFF2-40B4-BE49-F238E27FC236}">
                <a16:creationId xmlns:a16="http://schemas.microsoft.com/office/drawing/2014/main" id="{78BFDA4D-3F2B-4625-E784-0DCB06942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4977" y="5233697"/>
            <a:ext cx="448654" cy="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Tesla Model Y - Wikipedia">
            <a:extLst>
              <a:ext uri="{FF2B5EF4-FFF2-40B4-BE49-F238E27FC236}">
                <a16:creationId xmlns:a16="http://schemas.microsoft.com/office/drawing/2014/main" id="{37B77144-78A6-5F89-9FCD-B35FC6A0A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3066" y="5233697"/>
            <a:ext cx="448654" cy="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Tesla Model Y - Wikipedia">
            <a:extLst>
              <a:ext uri="{FF2B5EF4-FFF2-40B4-BE49-F238E27FC236}">
                <a16:creationId xmlns:a16="http://schemas.microsoft.com/office/drawing/2014/main" id="{DFF6EE8F-24AB-8E1C-7D10-2897D76FE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0632" y="5233697"/>
            <a:ext cx="448654" cy="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Tesla Model Y - Wikipedia">
            <a:extLst>
              <a:ext uri="{FF2B5EF4-FFF2-40B4-BE49-F238E27FC236}">
                <a16:creationId xmlns:a16="http://schemas.microsoft.com/office/drawing/2014/main" id="{736DF82F-E9E6-9C40-98ED-246BFCF8A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5704" y="5713886"/>
            <a:ext cx="448653" cy="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2" descr="Tesla Model Y - Wikipedia">
            <a:extLst>
              <a:ext uri="{FF2B5EF4-FFF2-40B4-BE49-F238E27FC236}">
                <a16:creationId xmlns:a16="http://schemas.microsoft.com/office/drawing/2014/main" id="{AA7F1436-450D-E6D1-E545-6262022F3B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96" y="5713884"/>
            <a:ext cx="448654" cy="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2" descr="Tesla Model Y - Wikipedia">
            <a:extLst>
              <a:ext uri="{FF2B5EF4-FFF2-40B4-BE49-F238E27FC236}">
                <a16:creationId xmlns:a16="http://schemas.microsoft.com/office/drawing/2014/main" id="{360BA177-3031-3208-3F78-FF7888E8B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0062" y="5713884"/>
            <a:ext cx="448654" cy="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2" descr="Tesla Model Y - Wikipedia">
            <a:extLst>
              <a:ext uri="{FF2B5EF4-FFF2-40B4-BE49-F238E27FC236}">
                <a16:creationId xmlns:a16="http://schemas.microsoft.com/office/drawing/2014/main" id="{68197C66-8297-2317-F78C-FF2F0D8ED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8151" y="5713884"/>
            <a:ext cx="448654" cy="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2" descr="Tesla Model Y - Wikipedia">
            <a:extLst>
              <a:ext uri="{FF2B5EF4-FFF2-40B4-BE49-F238E27FC236}">
                <a16:creationId xmlns:a16="http://schemas.microsoft.com/office/drawing/2014/main" id="{D5D45E05-227E-1B79-93C8-43C773B9C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5717" y="5713884"/>
            <a:ext cx="448654" cy="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2" descr="Tesla Model Y - Wikipedia">
            <a:extLst>
              <a:ext uri="{FF2B5EF4-FFF2-40B4-BE49-F238E27FC236}">
                <a16:creationId xmlns:a16="http://schemas.microsoft.com/office/drawing/2014/main" id="{CCBD07EE-CA6D-2C84-2A6C-937FA2715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5704" y="6176039"/>
            <a:ext cx="448653" cy="24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2" descr="Tesla Model Y - Wikipedia">
            <a:extLst>
              <a:ext uri="{FF2B5EF4-FFF2-40B4-BE49-F238E27FC236}">
                <a16:creationId xmlns:a16="http://schemas.microsoft.com/office/drawing/2014/main" id="{9057102B-CA77-CBD3-B760-F2A0441F1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496" y="6176037"/>
            <a:ext cx="448654" cy="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2" descr="Tesla Model Y - Wikipedia">
            <a:extLst>
              <a:ext uri="{FF2B5EF4-FFF2-40B4-BE49-F238E27FC236}">
                <a16:creationId xmlns:a16="http://schemas.microsoft.com/office/drawing/2014/main" id="{9751B864-01F1-E879-7288-2C63BD347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0062" y="6176037"/>
            <a:ext cx="448654" cy="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2" descr="Tesla Model Y - Wikipedia">
            <a:extLst>
              <a:ext uri="{FF2B5EF4-FFF2-40B4-BE49-F238E27FC236}">
                <a16:creationId xmlns:a16="http://schemas.microsoft.com/office/drawing/2014/main" id="{D01B2E7A-A648-46F9-B48E-1ACCEF431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8151" y="6176037"/>
            <a:ext cx="448654" cy="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2" descr="Tesla Model Y - Wikipedia">
            <a:extLst>
              <a:ext uri="{FF2B5EF4-FFF2-40B4-BE49-F238E27FC236}">
                <a16:creationId xmlns:a16="http://schemas.microsoft.com/office/drawing/2014/main" id="{3DDC2E68-66B0-AEE6-9FBE-ACE49435D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5717" y="6176037"/>
            <a:ext cx="448654" cy="24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2" descr="Tesla Model Y - Wikipedia">
            <a:extLst>
              <a:ext uri="{FF2B5EF4-FFF2-40B4-BE49-F238E27FC236}">
                <a16:creationId xmlns:a16="http://schemas.microsoft.com/office/drawing/2014/main" id="{7E67697E-0F91-2758-A808-551B952FD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50" y="4767002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2" descr="Tesla Model Y - Wikipedia">
            <a:extLst>
              <a:ext uri="{FF2B5EF4-FFF2-40B4-BE49-F238E27FC236}">
                <a16:creationId xmlns:a16="http://schemas.microsoft.com/office/drawing/2014/main" id="{CD8B91B1-3C83-0EE5-9D93-2709ECBC9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1150" y="4767002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2" descr="Tesla Model Y - Wikipedia">
            <a:extLst>
              <a:ext uri="{FF2B5EF4-FFF2-40B4-BE49-F238E27FC236}">
                <a16:creationId xmlns:a16="http://schemas.microsoft.com/office/drawing/2014/main" id="{067EA621-653C-C826-2E87-D9A5E62FB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8716" y="4767002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2" descr="Tesla Model Y - Wikipedia">
            <a:extLst>
              <a:ext uri="{FF2B5EF4-FFF2-40B4-BE49-F238E27FC236}">
                <a16:creationId xmlns:a16="http://schemas.microsoft.com/office/drawing/2014/main" id="{7C39FC78-89D8-3966-C55E-8BC66DE8D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6805" y="4767002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2" descr="Tesla Model Y - Wikipedia">
            <a:extLst>
              <a:ext uri="{FF2B5EF4-FFF2-40B4-BE49-F238E27FC236}">
                <a16:creationId xmlns:a16="http://schemas.microsoft.com/office/drawing/2014/main" id="{CFDD2606-AA9E-221B-EF22-E69A61494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371" y="4767002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2" descr="Tesla Model Y - Wikipedia">
            <a:extLst>
              <a:ext uri="{FF2B5EF4-FFF2-40B4-BE49-F238E27FC236}">
                <a16:creationId xmlns:a16="http://schemas.microsoft.com/office/drawing/2014/main" id="{DD8531FF-FC85-A1B7-39E3-DC383D555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865" y="524719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2" descr="Tesla Model Y - Wikipedia">
            <a:extLst>
              <a:ext uri="{FF2B5EF4-FFF2-40B4-BE49-F238E27FC236}">
                <a16:creationId xmlns:a16="http://schemas.microsoft.com/office/drawing/2014/main" id="{FF079FD7-8E53-7BC8-8F1C-8CCFDEB44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6065" y="524719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2" descr="Tesla Model Y - Wikipedia">
            <a:extLst>
              <a:ext uri="{FF2B5EF4-FFF2-40B4-BE49-F238E27FC236}">
                <a16:creationId xmlns:a16="http://schemas.microsoft.com/office/drawing/2014/main" id="{569A11C6-CE6E-E6EA-13C2-FAC78FE20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631" y="524719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2" descr="Tesla Model Y - Wikipedia">
            <a:extLst>
              <a:ext uri="{FF2B5EF4-FFF2-40B4-BE49-F238E27FC236}">
                <a16:creationId xmlns:a16="http://schemas.microsoft.com/office/drawing/2014/main" id="{1CB5717C-3381-00AE-2551-FD677DA8B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720" y="524719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2" descr="Tesla Model Y - Wikipedia">
            <a:extLst>
              <a:ext uri="{FF2B5EF4-FFF2-40B4-BE49-F238E27FC236}">
                <a16:creationId xmlns:a16="http://schemas.microsoft.com/office/drawing/2014/main" id="{CD36A6CD-3E38-8AF7-B658-DCD907550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9286" y="524719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" descr="Tesla Model Y - Wikipedia">
            <a:extLst>
              <a:ext uri="{FF2B5EF4-FFF2-40B4-BE49-F238E27FC236}">
                <a16:creationId xmlns:a16="http://schemas.microsoft.com/office/drawing/2014/main" id="{2F79CD15-0947-E7C9-7348-76B2D283F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50" y="5727377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" descr="Tesla Model Y - Wikipedia">
            <a:extLst>
              <a:ext uri="{FF2B5EF4-FFF2-40B4-BE49-F238E27FC236}">
                <a16:creationId xmlns:a16="http://schemas.microsoft.com/office/drawing/2014/main" id="{9FAB0842-943F-F634-DA0F-66765509E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1150" y="5727377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" descr="Tesla Model Y - Wikipedia">
            <a:extLst>
              <a:ext uri="{FF2B5EF4-FFF2-40B4-BE49-F238E27FC236}">
                <a16:creationId xmlns:a16="http://schemas.microsoft.com/office/drawing/2014/main" id="{5C4A0CEB-5D34-845A-C62D-B5684A889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8716" y="5727377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" descr="Tesla Model Y - Wikipedia">
            <a:extLst>
              <a:ext uri="{FF2B5EF4-FFF2-40B4-BE49-F238E27FC236}">
                <a16:creationId xmlns:a16="http://schemas.microsoft.com/office/drawing/2014/main" id="{1AD0DF62-B206-AFBC-4F00-E4C9F1EF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6805" y="5727377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" descr="Tesla Model Y - Wikipedia">
            <a:extLst>
              <a:ext uri="{FF2B5EF4-FFF2-40B4-BE49-F238E27FC236}">
                <a16:creationId xmlns:a16="http://schemas.microsoft.com/office/drawing/2014/main" id="{874893F2-FCC2-1A7C-0104-8002688DE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371" y="5727377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" descr="Tesla Model Y - Wikipedia">
            <a:extLst>
              <a:ext uri="{FF2B5EF4-FFF2-40B4-BE49-F238E27FC236}">
                <a16:creationId xmlns:a16="http://schemas.microsoft.com/office/drawing/2014/main" id="{A52017AB-EEBC-8FCF-321E-C77FDCA27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950" y="618953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" descr="Tesla Model Y - Wikipedia">
            <a:extLst>
              <a:ext uri="{FF2B5EF4-FFF2-40B4-BE49-F238E27FC236}">
                <a16:creationId xmlns:a16="http://schemas.microsoft.com/office/drawing/2014/main" id="{5791034A-A676-BBAC-C116-15A405392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1150" y="618953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" descr="Tesla Model Y - Wikipedia">
            <a:extLst>
              <a:ext uri="{FF2B5EF4-FFF2-40B4-BE49-F238E27FC236}">
                <a16:creationId xmlns:a16="http://schemas.microsoft.com/office/drawing/2014/main" id="{CF0B9A4E-ED81-ACA2-9F2F-725B94E28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18716" y="618953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" descr="Tesla Model Y - Wikipedia">
            <a:extLst>
              <a:ext uri="{FF2B5EF4-FFF2-40B4-BE49-F238E27FC236}">
                <a16:creationId xmlns:a16="http://schemas.microsoft.com/office/drawing/2014/main" id="{AC7D5A54-6817-86A4-068E-C9B58439B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6805" y="618953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" descr="Tesla Model Y - Wikipedia">
            <a:extLst>
              <a:ext uri="{FF2B5EF4-FFF2-40B4-BE49-F238E27FC236}">
                <a16:creationId xmlns:a16="http://schemas.microsoft.com/office/drawing/2014/main" id="{11BA3719-C8BE-17AB-053E-EABFEDD1A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4371" y="618953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2" descr="Tesla Model Y - Wikipedia">
            <a:extLst>
              <a:ext uri="{FF2B5EF4-FFF2-40B4-BE49-F238E27FC236}">
                <a16:creationId xmlns:a16="http://schemas.microsoft.com/office/drawing/2014/main" id="{98393122-E54E-A72C-7B77-C95C0CCF0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435" y="4986426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2" descr="Tesla Model Y - Wikipedia">
            <a:extLst>
              <a:ext uri="{FF2B5EF4-FFF2-40B4-BE49-F238E27FC236}">
                <a16:creationId xmlns:a16="http://schemas.microsoft.com/office/drawing/2014/main" id="{6444C7F4-B2CF-DCB2-2511-EDA8A3BBE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765" y="4986426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2" descr="Tesla Model Y - Wikipedia">
            <a:extLst>
              <a:ext uri="{FF2B5EF4-FFF2-40B4-BE49-F238E27FC236}">
                <a16:creationId xmlns:a16="http://schemas.microsoft.com/office/drawing/2014/main" id="{7992A903-9729-862E-BB17-DD82C3691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9331" y="4986426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2" descr="Tesla Model Y - Wikipedia">
            <a:extLst>
              <a:ext uri="{FF2B5EF4-FFF2-40B4-BE49-F238E27FC236}">
                <a16:creationId xmlns:a16="http://schemas.microsoft.com/office/drawing/2014/main" id="{CF5EF6F2-1E39-6F20-FF61-6ECB508FB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7420" y="4986426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2" descr="Tesla Model Y - Wikipedia">
            <a:extLst>
              <a:ext uri="{FF2B5EF4-FFF2-40B4-BE49-F238E27FC236}">
                <a16:creationId xmlns:a16="http://schemas.microsoft.com/office/drawing/2014/main" id="{BEACFE9D-8CD7-65AB-4394-117349145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4986" y="4986426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2" descr="Tesla Model Y - Wikipedia">
            <a:extLst>
              <a:ext uri="{FF2B5EF4-FFF2-40B4-BE49-F238E27FC236}">
                <a16:creationId xmlns:a16="http://schemas.microsoft.com/office/drawing/2014/main" id="{44C5CB1C-5E68-4390-A260-601427E2D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1520" y="546661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2" descr="Tesla Model Y - Wikipedia">
            <a:extLst>
              <a:ext uri="{FF2B5EF4-FFF2-40B4-BE49-F238E27FC236}">
                <a16:creationId xmlns:a16="http://schemas.microsoft.com/office/drawing/2014/main" id="{4DD420CB-44D7-16DA-398E-877C6E3A7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680" y="546661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2" descr="Tesla Model Y - Wikipedia">
            <a:extLst>
              <a:ext uri="{FF2B5EF4-FFF2-40B4-BE49-F238E27FC236}">
                <a16:creationId xmlns:a16="http://schemas.microsoft.com/office/drawing/2014/main" id="{62FA39F8-4D86-C09D-2785-1377B20BC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4246" y="546661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2" descr="Tesla Model Y - Wikipedia">
            <a:extLst>
              <a:ext uri="{FF2B5EF4-FFF2-40B4-BE49-F238E27FC236}">
                <a16:creationId xmlns:a16="http://schemas.microsoft.com/office/drawing/2014/main" id="{E666271B-FAA4-7094-87E0-651622D8B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2335" y="546661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2" descr="Tesla Model Y - Wikipedia">
            <a:extLst>
              <a:ext uri="{FF2B5EF4-FFF2-40B4-BE49-F238E27FC236}">
                <a16:creationId xmlns:a16="http://schemas.microsoft.com/office/drawing/2014/main" id="{FFD1CE82-952F-CDF6-A292-875352928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9901" y="546661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2" descr="Tesla Model Y - Wikipedia">
            <a:extLst>
              <a:ext uri="{FF2B5EF4-FFF2-40B4-BE49-F238E27FC236}">
                <a16:creationId xmlns:a16="http://schemas.microsoft.com/office/drawing/2014/main" id="{8B57B198-AEC8-DDB0-F54E-A28A39A2F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435" y="5946801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2" descr="Tesla Model Y - Wikipedia">
            <a:extLst>
              <a:ext uri="{FF2B5EF4-FFF2-40B4-BE49-F238E27FC236}">
                <a16:creationId xmlns:a16="http://schemas.microsoft.com/office/drawing/2014/main" id="{B18F5C25-44DA-1BB2-0CB7-FBEC6672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765" y="5946801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2" descr="Tesla Model Y - Wikipedia">
            <a:extLst>
              <a:ext uri="{FF2B5EF4-FFF2-40B4-BE49-F238E27FC236}">
                <a16:creationId xmlns:a16="http://schemas.microsoft.com/office/drawing/2014/main" id="{A530F1A7-D840-3F2F-BF09-47660F3F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9331" y="5946801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2" descr="Tesla Model Y - Wikipedia">
            <a:extLst>
              <a:ext uri="{FF2B5EF4-FFF2-40B4-BE49-F238E27FC236}">
                <a16:creationId xmlns:a16="http://schemas.microsoft.com/office/drawing/2014/main" id="{6882CD99-9D42-0A36-3C90-1CA21F398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7420" y="5946801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2" descr="Tesla Model Y - Wikipedia">
            <a:extLst>
              <a:ext uri="{FF2B5EF4-FFF2-40B4-BE49-F238E27FC236}">
                <a16:creationId xmlns:a16="http://schemas.microsoft.com/office/drawing/2014/main" id="{B61EB111-10E9-E5EE-7F2D-BF644A835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4986" y="5946801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2" descr="Tesla Model Y - Wikipedia">
            <a:extLst>
              <a:ext uri="{FF2B5EF4-FFF2-40B4-BE49-F238E27FC236}">
                <a16:creationId xmlns:a16="http://schemas.microsoft.com/office/drawing/2014/main" id="{F2CA3CCC-1D71-8FCB-9A35-0C2F2886C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6435" y="640895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2" descr="Tesla Model Y - Wikipedia">
            <a:extLst>
              <a:ext uri="{FF2B5EF4-FFF2-40B4-BE49-F238E27FC236}">
                <a16:creationId xmlns:a16="http://schemas.microsoft.com/office/drawing/2014/main" id="{6A33E8D4-794E-5077-D96F-C5268C99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765" y="640895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1" name="Picture 2" descr="Tesla Model Y - Wikipedia">
            <a:extLst>
              <a:ext uri="{FF2B5EF4-FFF2-40B4-BE49-F238E27FC236}">
                <a16:creationId xmlns:a16="http://schemas.microsoft.com/office/drawing/2014/main" id="{0D9DF04B-E5EE-52E0-D665-654E297F2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9331" y="640895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2" descr="Tesla Model Y - Wikipedia">
            <a:extLst>
              <a:ext uri="{FF2B5EF4-FFF2-40B4-BE49-F238E27FC236}">
                <a16:creationId xmlns:a16="http://schemas.microsoft.com/office/drawing/2014/main" id="{D0E046C6-B463-0A30-2B57-FD85324F1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7420" y="640895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2" descr="Tesla Model Y - Wikipedia">
            <a:extLst>
              <a:ext uri="{FF2B5EF4-FFF2-40B4-BE49-F238E27FC236}">
                <a16:creationId xmlns:a16="http://schemas.microsoft.com/office/drawing/2014/main" id="{35B20E22-23B0-CBB2-9F3A-CBCB25883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4986" y="640895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2" descr="Tesla Model Y - Wikipedia">
            <a:extLst>
              <a:ext uri="{FF2B5EF4-FFF2-40B4-BE49-F238E27FC236}">
                <a16:creationId xmlns:a16="http://schemas.microsoft.com/office/drawing/2014/main" id="{907784BB-3F06-C380-2987-F5771437C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279" y="4986426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2" descr="Tesla Model Y - Wikipedia">
            <a:extLst>
              <a:ext uri="{FF2B5EF4-FFF2-40B4-BE49-F238E27FC236}">
                <a16:creationId xmlns:a16="http://schemas.microsoft.com/office/drawing/2014/main" id="{1A4533F5-69E4-475A-C547-A808004FA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479" y="4986426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2" descr="Tesla Model Y - Wikipedia">
            <a:extLst>
              <a:ext uri="{FF2B5EF4-FFF2-40B4-BE49-F238E27FC236}">
                <a16:creationId xmlns:a16="http://schemas.microsoft.com/office/drawing/2014/main" id="{E08D2EB2-53E5-B10D-3486-860BC3788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3045" y="4986426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2" descr="Tesla Model Y - Wikipedia">
            <a:extLst>
              <a:ext uri="{FF2B5EF4-FFF2-40B4-BE49-F238E27FC236}">
                <a16:creationId xmlns:a16="http://schemas.microsoft.com/office/drawing/2014/main" id="{5D205D57-1916-F027-432D-3D9DB70D7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134" y="4986426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2" descr="Tesla Model Y - Wikipedia">
            <a:extLst>
              <a:ext uri="{FF2B5EF4-FFF2-40B4-BE49-F238E27FC236}">
                <a16:creationId xmlns:a16="http://schemas.microsoft.com/office/drawing/2014/main" id="{2A671EDF-57E5-A5C2-3C46-C75A01879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700" y="4986426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2" descr="Tesla Model Y - Wikipedia">
            <a:extLst>
              <a:ext uri="{FF2B5EF4-FFF2-40B4-BE49-F238E27FC236}">
                <a16:creationId xmlns:a16="http://schemas.microsoft.com/office/drawing/2014/main" id="{03CFE6F2-FBAB-55E5-D54E-9106EC0FC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194" y="546661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2" descr="Tesla Model Y - Wikipedia">
            <a:extLst>
              <a:ext uri="{FF2B5EF4-FFF2-40B4-BE49-F238E27FC236}">
                <a16:creationId xmlns:a16="http://schemas.microsoft.com/office/drawing/2014/main" id="{9B7201D4-057C-AB8D-A7DB-5C651FC95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0394" y="546661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" name="Picture 2" descr="Tesla Model Y - Wikipedia">
            <a:extLst>
              <a:ext uri="{FF2B5EF4-FFF2-40B4-BE49-F238E27FC236}">
                <a16:creationId xmlns:a16="http://schemas.microsoft.com/office/drawing/2014/main" id="{54691C85-B3D4-F4AA-65F2-F2113BB45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7960" y="546661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2" descr="Tesla Model Y - Wikipedia">
            <a:extLst>
              <a:ext uri="{FF2B5EF4-FFF2-40B4-BE49-F238E27FC236}">
                <a16:creationId xmlns:a16="http://schemas.microsoft.com/office/drawing/2014/main" id="{4F7F1947-CDF5-9C04-A754-11DF8C960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6049" y="546661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3" name="Picture 2" descr="Tesla Model Y - Wikipedia">
            <a:extLst>
              <a:ext uri="{FF2B5EF4-FFF2-40B4-BE49-F238E27FC236}">
                <a16:creationId xmlns:a16="http://schemas.microsoft.com/office/drawing/2014/main" id="{2C2AB1D2-7010-9C9F-EF2B-4EDA16355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3615" y="546661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2" descr="Tesla Model Y - Wikipedia">
            <a:extLst>
              <a:ext uri="{FF2B5EF4-FFF2-40B4-BE49-F238E27FC236}">
                <a16:creationId xmlns:a16="http://schemas.microsoft.com/office/drawing/2014/main" id="{68753E02-4AF3-8D51-86CB-937CC2027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279" y="5946801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" name="Picture 2" descr="Tesla Model Y - Wikipedia">
            <a:extLst>
              <a:ext uri="{FF2B5EF4-FFF2-40B4-BE49-F238E27FC236}">
                <a16:creationId xmlns:a16="http://schemas.microsoft.com/office/drawing/2014/main" id="{03408652-C3FF-73B5-258B-4A7325132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479" y="5946801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2" descr="Tesla Model Y - Wikipedia">
            <a:extLst>
              <a:ext uri="{FF2B5EF4-FFF2-40B4-BE49-F238E27FC236}">
                <a16:creationId xmlns:a16="http://schemas.microsoft.com/office/drawing/2014/main" id="{E19FE56E-B314-6ABE-23F6-A072FC2B2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3045" y="5946801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" name="Picture 2" descr="Tesla Model Y - Wikipedia">
            <a:extLst>
              <a:ext uri="{FF2B5EF4-FFF2-40B4-BE49-F238E27FC236}">
                <a16:creationId xmlns:a16="http://schemas.microsoft.com/office/drawing/2014/main" id="{F46F7213-37F0-EA4F-27FA-9A62FC08F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134" y="5946801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2" descr="Tesla Model Y - Wikipedia">
            <a:extLst>
              <a:ext uri="{FF2B5EF4-FFF2-40B4-BE49-F238E27FC236}">
                <a16:creationId xmlns:a16="http://schemas.microsoft.com/office/drawing/2014/main" id="{C1550643-7A95-F6D3-738A-6D5076407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700" y="5946801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9" name="Picture 2" descr="Tesla Model Y - Wikipedia">
            <a:extLst>
              <a:ext uri="{FF2B5EF4-FFF2-40B4-BE49-F238E27FC236}">
                <a16:creationId xmlns:a16="http://schemas.microsoft.com/office/drawing/2014/main" id="{39BEC17A-9386-B240-B90B-123B5538E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279" y="640895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2" descr="Tesla Model Y - Wikipedia">
            <a:extLst>
              <a:ext uri="{FF2B5EF4-FFF2-40B4-BE49-F238E27FC236}">
                <a16:creationId xmlns:a16="http://schemas.microsoft.com/office/drawing/2014/main" id="{9C8B574C-6461-41F4-36F9-3F49034BA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5479" y="640895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1" name="Picture 2" descr="Tesla Model Y - Wikipedia">
            <a:extLst>
              <a:ext uri="{FF2B5EF4-FFF2-40B4-BE49-F238E27FC236}">
                <a16:creationId xmlns:a16="http://schemas.microsoft.com/office/drawing/2014/main" id="{B90A5372-08F7-B19E-0A60-20D83F6CB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3045" y="640895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2" descr="Tesla Model Y - Wikipedia">
            <a:extLst>
              <a:ext uri="{FF2B5EF4-FFF2-40B4-BE49-F238E27FC236}">
                <a16:creationId xmlns:a16="http://schemas.microsoft.com/office/drawing/2014/main" id="{5FA4D071-1FEB-8403-45C0-AA5894EE7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1134" y="640895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3" name="Picture 2" descr="Tesla Model Y - Wikipedia">
            <a:extLst>
              <a:ext uri="{FF2B5EF4-FFF2-40B4-BE49-F238E27FC236}">
                <a16:creationId xmlns:a16="http://schemas.microsoft.com/office/drawing/2014/main" id="{6B550163-64D8-EE1E-095A-1F8A1A7E7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08700" y="6408954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2" descr="Tesla Model Y - Wikipedia">
            <a:extLst>
              <a:ext uri="{FF2B5EF4-FFF2-40B4-BE49-F238E27FC236}">
                <a16:creationId xmlns:a16="http://schemas.microsoft.com/office/drawing/2014/main" id="{53892761-698D-B1ED-CA0D-9B9743B9B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350" y="4919402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" name="Picture 2" descr="Tesla Model Y - Wikipedia">
            <a:extLst>
              <a:ext uri="{FF2B5EF4-FFF2-40B4-BE49-F238E27FC236}">
                <a16:creationId xmlns:a16="http://schemas.microsoft.com/office/drawing/2014/main" id="{24D5407A-1E65-E31E-2319-64FC77C6F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550" y="4919402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2" descr="Tesla Model Y - Wikipedia">
            <a:extLst>
              <a:ext uri="{FF2B5EF4-FFF2-40B4-BE49-F238E27FC236}">
                <a16:creationId xmlns:a16="http://schemas.microsoft.com/office/drawing/2014/main" id="{A180A68C-D5D9-7D15-DA93-B1F2C89CF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1116" y="4919402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7" name="Picture 2" descr="Tesla Model Y - Wikipedia">
            <a:extLst>
              <a:ext uri="{FF2B5EF4-FFF2-40B4-BE49-F238E27FC236}">
                <a16:creationId xmlns:a16="http://schemas.microsoft.com/office/drawing/2014/main" id="{B8102E00-8234-6F46-3269-53A504BDE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9205" y="4919402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2" descr="Tesla Model Y - Wikipedia">
            <a:extLst>
              <a:ext uri="{FF2B5EF4-FFF2-40B4-BE49-F238E27FC236}">
                <a16:creationId xmlns:a16="http://schemas.microsoft.com/office/drawing/2014/main" id="{3AFC31BD-333D-E66C-3D7B-6599D2C8D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6771" y="4919402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9" name="Picture 2" descr="Tesla Model Y - Wikipedia">
            <a:extLst>
              <a:ext uri="{FF2B5EF4-FFF2-40B4-BE49-F238E27FC236}">
                <a16:creationId xmlns:a16="http://schemas.microsoft.com/office/drawing/2014/main" id="{0F8486DC-5DD7-D021-558B-F2AC96BDD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65" y="539959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2" descr="Tesla Model Y - Wikipedia">
            <a:extLst>
              <a:ext uri="{FF2B5EF4-FFF2-40B4-BE49-F238E27FC236}">
                <a16:creationId xmlns:a16="http://schemas.microsoft.com/office/drawing/2014/main" id="{8E5E175E-2DF7-C773-83F3-E46DAE4FA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8465" y="539959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1" name="Picture 2" descr="Tesla Model Y - Wikipedia">
            <a:extLst>
              <a:ext uri="{FF2B5EF4-FFF2-40B4-BE49-F238E27FC236}">
                <a16:creationId xmlns:a16="http://schemas.microsoft.com/office/drawing/2014/main" id="{F5E308B1-2870-C871-5DC8-DC64AA102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6031" y="539959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2" descr="Tesla Model Y - Wikipedia">
            <a:extLst>
              <a:ext uri="{FF2B5EF4-FFF2-40B4-BE49-F238E27FC236}">
                <a16:creationId xmlns:a16="http://schemas.microsoft.com/office/drawing/2014/main" id="{904A9EFF-9F79-EE0E-696C-EC7FD3F4C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120" y="539959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3" name="Picture 2" descr="Tesla Model Y - Wikipedia">
            <a:extLst>
              <a:ext uri="{FF2B5EF4-FFF2-40B4-BE49-F238E27FC236}">
                <a16:creationId xmlns:a16="http://schemas.microsoft.com/office/drawing/2014/main" id="{EBA80A02-C233-E5FB-EF65-C6F22D95A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1686" y="539959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4" name="Picture 2" descr="Tesla Model Y - Wikipedia">
            <a:extLst>
              <a:ext uri="{FF2B5EF4-FFF2-40B4-BE49-F238E27FC236}">
                <a16:creationId xmlns:a16="http://schemas.microsoft.com/office/drawing/2014/main" id="{F140F210-CC69-3B08-9735-D92394018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350" y="5879777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" name="Picture 2" descr="Tesla Model Y - Wikipedia">
            <a:extLst>
              <a:ext uri="{FF2B5EF4-FFF2-40B4-BE49-F238E27FC236}">
                <a16:creationId xmlns:a16="http://schemas.microsoft.com/office/drawing/2014/main" id="{1170EB80-E6BE-F9A0-76BF-2E16DC382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550" y="5879777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2" descr="Tesla Model Y - Wikipedia">
            <a:extLst>
              <a:ext uri="{FF2B5EF4-FFF2-40B4-BE49-F238E27FC236}">
                <a16:creationId xmlns:a16="http://schemas.microsoft.com/office/drawing/2014/main" id="{7B5E11F9-F02E-FDD3-3EC4-213A857DE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1116" y="5879777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7" name="Picture 2" descr="Tesla Model Y - Wikipedia">
            <a:extLst>
              <a:ext uri="{FF2B5EF4-FFF2-40B4-BE49-F238E27FC236}">
                <a16:creationId xmlns:a16="http://schemas.microsoft.com/office/drawing/2014/main" id="{4EECC6DC-E013-DF65-08BA-B4D61B4FC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9205" y="5879777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2" descr="Tesla Model Y - Wikipedia">
            <a:extLst>
              <a:ext uri="{FF2B5EF4-FFF2-40B4-BE49-F238E27FC236}">
                <a16:creationId xmlns:a16="http://schemas.microsoft.com/office/drawing/2014/main" id="{C2B0ADCE-D53C-19C8-9D9D-D6C8D8E40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6771" y="5879777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9" name="Picture 2" descr="Tesla Model Y - Wikipedia">
            <a:extLst>
              <a:ext uri="{FF2B5EF4-FFF2-40B4-BE49-F238E27FC236}">
                <a16:creationId xmlns:a16="http://schemas.microsoft.com/office/drawing/2014/main" id="{5BD2D066-52C3-32A9-B66D-92AB48AD4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5350" y="634193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2" descr="Tesla Model Y - Wikipedia">
            <a:extLst>
              <a:ext uri="{FF2B5EF4-FFF2-40B4-BE49-F238E27FC236}">
                <a16:creationId xmlns:a16="http://schemas.microsoft.com/office/drawing/2014/main" id="{BBE14251-74B7-D586-11EA-A3ED9FE06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3550" y="634193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1" name="Picture 2" descr="Tesla Model Y - Wikipedia">
            <a:extLst>
              <a:ext uri="{FF2B5EF4-FFF2-40B4-BE49-F238E27FC236}">
                <a16:creationId xmlns:a16="http://schemas.microsoft.com/office/drawing/2014/main" id="{2FEC8FA3-9B60-A2F1-9020-84BBBC436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1116" y="634193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2" descr="Tesla Model Y - Wikipedia">
            <a:extLst>
              <a:ext uri="{FF2B5EF4-FFF2-40B4-BE49-F238E27FC236}">
                <a16:creationId xmlns:a16="http://schemas.microsoft.com/office/drawing/2014/main" id="{B5F26571-2491-F2AF-F570-80866A0E4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9205" y="634193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3" name="Picture 2" descr="Tesla Model Y - Wikipedia">
            <a:extLst>
              <a:ext uri="{FF2B5EF4-FFF2-40B4-BE49-F238E27FC236}">
                <a16:creationId xmlns:a16="http://schemas.microsoft.com/office/drawing/2014/main" id="{C1873FA1-2415-196F-6366-55687D2FB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6771" y="6341930"/>
            <a:ext cx="423714" cy="22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4" name="Text Placeholder 16">
            <a:extLst>
              <a:ext uri="{FF2B5EF4-FFF2-40B4-BE49-F238E27FC236}">
                <a16:creationId xmlns:a16="http://schemas.microsoft.com/office/drawing/2014/main" id="{6BBAA1D2-7E6B-1953-D3E9-BD2293E1EB57}"/>
              </a:ext>
            </a:extLst>
          </p:cNvPr>
          <p:cNvSpPr txBox="1">
            <a:spLocks/>
          </p:cNvSpPr>
          <p:nvPr/>
        </p:nvSpPr>
        <p:spPr>
          <a:xfrm>
            <a:off x="5920168" y="1805355"/>
            <a:ext cx="5431971" cy="55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Nova šola je stala 20 milijonov evrov.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1061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05AF1-623C-4E09-AB5D-8DD05714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0169" y="1152771"/>
            <a:ext cx="5431971" cy="846301"/>
          </a:xfrm>
        </p:spPr>
        <p:txBody>
          <a:bodyPr/>
          <a:lstStyle/>
          <a:p>
            <a:r>
              <a:rPr lang="sl-SI" dirty="0"/>
              <a:t>RAZCEP na prEDSTAVLJIVO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DDDEF-20C4-4F65-BAC9-0A763DF7E0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22254" y="2469515"/>
            <a:ext cx="5433204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sl-SI" dirty="0"/>
              <a:t>2 000 000 SLOVENCEV</a:t>
            </a: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158E79-DA49-4521-BEC6-A7BA93C41F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1828" y="2798940"/>
            <a:ext cx="5431971" cy="557950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Obnova bo terjala 7 milijard. </a:t>
            </a:r>
          </a:p>
          <a:p>
            <a:r>
              <a:rPr lang="sl-SI" dirty="0"/>
              <a:t>Na enega Slovenca pride 7 000 </a:t>
            </a:r>
            <a:r>
              <a:rPr lang="sl-SI" strike="sngStrike" dirty="0"/>
              <a:t>000 000</a:t>
            </a:r>
            <a:r>
              <a:rPr lang="sl-SI" dirty="0"/>
              <a:t> : 2 </a:t>
            </a:r>
            <a:r>
              <a:rPr lang="sl-SI" strike="sngStrike" dirty="0"/>
              <a:t>000 000 </a:t>
            </a:r>
            <a:r>
              <a:rPr lang="sl-SI" dirty="0"/>
              <a:t>= 3 500 evrov.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19E41BC-4F05-4804-843A-E1846794FBF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22254" y="3569311"/>
            <a:ext cx="5433204" cy="365125"/>
          </a:xfrm>
        </p:spPr>
        <p:txBody>
          <a:bodyPr>
            <a:normAutofit lnSpcReduction="10000"/>
          </a:bodyPr>
          <a:lstStyle/>
          <a:p>
            <a:r>
              <a:rPr lang="sl-SI" dirty="0"/>
              <a:t>HIŠE po 350 000 €</a:t>
            </a:r>
            <a:endParaRPr lang="en-US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0FD0A14C-4421-4979-AF8C-F7E649A8816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922254" y="4669107"/>
            <a:ext cx="5433204" cy="365125"/>
          </a:xfrm>
        </p:spPr>
        <p:txBody>
          <a:bodyPr>
            <a:normAutofit lnSpcReduction="10000"/>
          </a:bodyPr>
          <a:lstStyle/>
          <a:p>
            <a:r>
              <a:rPr lang="sl-SI" dirty="0"/>
              <a:t>DULERjEVIH MOSTOV (LEŠE)</a:t>
            </a:r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9C0DB469-503B-40AF-84D1-C69B085AA96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921828" y="4998532"/>
            <a:ext cx="5431971" cy="557950"/>
          </a:xfrm>
        </p:spPr>
        <p:txBody>
          <a:bodyPr>
            <a:normAutofit fontScale="92500" lnSpcReduction="20000"/>
          </a:bodyPr>
          <a:lstStyle/>
          <a:p>
            <a:r>
              <a:rPr lang="sl-SI" dirty="0"/>
              <a:t>Obnova bo terjala 7 milijard. </a:t>
            </a:r>
          </a:p>
          <a:p>
            <a:r>
              <a:rPr lang="sl-SI" dirty="0"/>
              <a:t>Pomeni 7 000 000 </a:t>
            </a:r>
            <a:r>
              <a:rPr lang="sl-SI" strike="sngStrike" dirty="0"/>
              <a:t>000</a:t>
            </a:r>
            <a:r>
              <a:rPr lang="sl-SI" dirty="0"/>
              <a:t> : 10 </a:t>
            </a:r>
            <a:r>
              <a:rPr lang="sl-SI" strike="sngStrike" dirty="0"/>
              <a:t>000</a:t>
            </a:r>
            <a:r>
              <a:rPr lang="sl-SI" dirty="0"/>
              <a:t>= 700 000 mostov, eden na tri Slovence.</a:t>
            </a:r>
            <a:endParaRPr lang="en-US" dirty="0"/>
          </a:p>
          <a:p>
            <a:endParaRPr lang="en-S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2F697-D1D4-4B0A-B960-D1869BF86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26551" y="6224619"/>
            <a:ext cx="5435290" cy="365125"/>
          </a:xfrm>
        </p:spPr>
        <p:txBody>
          <a:bodyPr/>
          <a:lstStyle/>
          <a:p>
            <a:r>
              <a:rPr lang="sl-SI" dirty="0"/>
              <a:t>(https://n1info.si/novice/slovenija/poslanci-odlocajo-o-rebalansu-proracuna-za-leto-2023/)</a:t>
            </a:r>
          </a:p>
          <a:p>
            <a:endParaRPr lang="en-US" dirty="0"/>
          </a:p>
        </p:txBody>
      </p:sp>
      <p:sp>
        <p:nvSpPr>
          <p:cNvPr id="1114" name="Text Placeholder 16">
            <a:extLst>
              <a:ext uri="{FF2B5EF4-FFF2-40B4-BE49-F238E27FC236}">
                <a16:creationId xmlns:a16="http://schemas.microsoft.com/office/drawing/2014/main" id="{6BBAA1D2-7E6B-1953-D3E9-BD2293E1EB57}"/>
              </a:ext>
            </a:extLst>
          </p:cNvPr>
          <p:cNvSpPr txBox="1">
            <a:spLocks/>
          </p:cNvSpPr>
          <p:nvPr/>
        </p:nvSpPr>
        <p:spPr>
          <a:xfrm>
            <a:off x="5920168" y="1517004"/>
            <a:ext cx="5943883" cy="846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000" dirty="0"/>
              <a:t>Poplave so odnesle 700 000 000 € </a:t>
            </a:r>
          </a:p>
          <a:p>
            <a:r>
              <a:rPr lang="sl-SI" sz="2000" dirty="0"/>
              <a:t>Obnova bo terjala 7 000 000 000* €</a:t>
            </a:r>
            <a:endParaRPr lang="en-US" sz="20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60264B-4431-9FDD-B8CA-82D205DE464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Obnova bo terjala 7 milijard. </a:t>
            </a:r>
          </a:p>
          <a:p>
            <a:r>
              <a:rPr lang="sl-SI" dirty="0"/>
              <a:t>Pomeni </a:t>
            </a:r>
            <a:r>
              <a:rPr lang="sl-SI" b="1" dirty="0"/>
              <a:t>7 0</a:t>
            </a:r>
            <a:r>
              <a:rPr lang="sl-SI" dirty="0"/>
              <a:t>00 00</a:t>
            </a:r>
            <a:r>
              <a:rPr lang="sl-SI" strike="sngStrike" dirty="0"/>
              <a:t>0</a:t>
            </a:r>
            <a:r>
              <a:rPr lang="sl-SI" dirty="0"/>
              <a:t> </a:t>
            </a:r>
            <a:r>
              <a:rPr lang="sl-SI" strike="sngStrike" dirty="0"/>
              <a:t>000</a:t>
            </a:r>
            <a:r>
              <a:rPr lang="sl-SI" dirty="0"/>
              <a:t> : </a:t>
            </a:r>
            <a:r>
              <a:rPr lang="sl-SI" b="1" dirty="0"/>
              <a:t>35</a:t>
            </a:r>
            <a:r>
              <a:rPr lang="sl-SI" strike="sngStrike" dirty="0"/>
              <a:t>0</a:t>
            </a:r>
            <a:r>
              <a:rPr lang="sl-SI" dirty="0"/>
              <a:t> </a:t>
            </a:r>
            <a:r>
              <a:rPr lang="sl-SI" strike="sngStrike" dirty="0"/>
              <a:t>000</a:t>
            </a:r>
            <a:r>
              <a:rPr lang="sl-SI" dirty="0"/>
              <a:t>= 20 000 hiš </a:t>
            </a:r>
            <a:endParaRPr lang="en-SI" dirty="0"/>
          </a:p>
        </p:txBody>
      </p:sp>
      <p:pic>
        <p:nvPicPr>
          <p:cNvPr id="10" name="Picture 9" descr="A group of men standing on a bridge over a river&#10;&#10;Description automatically generated">
            <a:extLst>
              <a:ext uri="{FF2B5EF4-FFF2-40B4-BE49-F238E27FC236}">
                <a16:creationId xmlns:a16="http://schemas.microsoft.com/office/drawing/2014/main" id="{F69A91AE-13DD-6904-2C38-5CCB2A8533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62" y="2469516"/>
            <a:ext cx="5250221" cy="3937666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A90F319-2EA4-A3DE-7E2B-27D02B47F333}"/>
              </a:ext>
            </a:extLst>
          </p:cNvPr>
          <p:cNvSpPr txBox="1">
            <a:spLocks/>
          </p:cNvSpPr>
          <p:nvPr/>
        </p:nvSpPr>
        <p:spPr>
          <a:xfrm>
            <a:off x="-672320" y="6407181"/>
            <a:ext cx="5435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Foto:  Tomaž Ranc, Twitter https://twitter.com/TomazRanc/status/1688977244075491332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2378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F5A7B-FA1B-69BA-C750-F04BF81B5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I" dirty="0"/>
              <a:t>ČASOVNI TRAK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F3B3B-539C-5483-0C1A-673F06FEBD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1A8D35-A4EF-17DE-2331-162EC0DF49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3010C9-D59A-8143-3768-C9BEEBF41CD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lnSpcReduction="10000"/>
          </a:bodyPr>
          <a:lstStyle/>
          <a:p>
            <a:endParaRPr lang="en-S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94B1D1-F51C-9F4D-575D-152970F5B75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84CF35D-DE5A-7EB4-02B0-D32CA25B3FF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endParaRPr lang="en-S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4FE3AFA-2B60-0111-9BA7-D65313A3252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42939B2-08B7-CF19-B2E4-A2743DE45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14 </a:t>
            </a:r>
            <a:r>
              <a:rPr lang="en-US" dirty="0" err="1"/>
              <a:t>milijard</a:t>
            </a:r>
            <a:r>
              <a:rPr lang="en-US" dirty="0"/>
              <a:t> let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3B60E2A-30B7-E29D-CDB3-1C338D33C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F40B406-5C5A-C86E-3C2A-BCDA2503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39</a:t>
            </a:fld>
            <a:endParaRPr lang="en-US" dirty="0"/>
          </a:p>
        </p:txBody>
      </p:sp>
      <p:pic>
        <p:nvPicPr>
          <p:cNvPr id="2050" name="Picture 2" descr="Cosmic Calendar - Wikipedia">
            <a:extLst>
              <a:ext uri="{FF2B5EF4-FFF2-40B4-BE49-F238E27FC236}">
                <a16:creationId xmlns:a16="http://schemas.microsoft.com/office/drawing/2014/main" id="{F90D1685-AC28-C8E3-8222-50B1B01F2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4825" y="0"/>
            <a:ext cx="787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7F0B61D-8302-2D06-B33E-1A8DED83CF8C}"/>
              </a:ext>
            </a:extLst>
          </p:cNvPr>
          <p:cNvSpPr txBox="1">
            <a:spLocks/>
          </p:cNvSpPr>
          <p:nvPr/>
        </p:nvSpPr>
        <p:spPr>
          <a:xfrm>
            <a:off x="415134" y="682328"/>
            <a:ext cx="5798261" cy="12049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kern="1200" cap="all" spc="150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/>
              <a:t>10^6, 10^9, 10^12</a:t>
            </a:r>
            <a:br>
              <a:rPr lang="sl-SI" dirty="0"/>
            </a:br>
            <a:r>
              <a:rPr lang="sl-SI" dirty="0">
                <a:solidFill>
                  <a:srgbClr val="FF0000"/>
                </a:solidFill>
              </a:rPr>
              <a:t>SEKUND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1D5C92F-1D8A-2143-4135-3CEA4608EFDF}"/>
              </a:ext>
            </a:extLst>
          </p:cNvPr>
          <p:cNvSpPr txBox="1">
            <a:spLocks/>
          </p:cNvSpPr>
          <p:nvPr/>
        </p:nvSpPr>
        <p:spPr>
          <a:xfrm>
            <a:off x="-263973" y="1491428"/>
            <a:ext cx="5947865" cy="16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2000" b="1" dirty="0"/>
              <a:t>1 000 000</a:t>
            </a:r>
            <a:r>
              <a:rPr lang="sl-SI" sz="2000" dirty="0"/>
              <a:t> sekund = </a:t>
            </a:r>
            <a:r>
              <a:rPr lang="sl-SI" sz="2000" b="1" dirty="0"/>
              <a:t>11,6</a:t>
            </a:r>
            <a:r>
              <a:rPr lang="sl-SI" sz="2000" dirty="0"/>
              <a:t> dni</a:t>
            </a:r>
          </a:p>
          <a:p>
            <a:r>
              <a:rPr lang="sl-SI" sz="2000" b="1" dirty="0"/>
              <a:t>1 000 000 000</a:t>
            </a:r>
            <a:r>
              <a:rPr lang="sl-SI" sz="2000" dirty="0"/>
              <a:t> sekund = </a:t>
            </a:r>
            <a:r>
              <a:rPr lang="sl-SI" sz="2000" b="1" dirty="0"/>
              <a:t>31,7</a:t>
            </a:r>
            <a:r>
              <a:rPr lang="sl-SI" sz="2000" dirty="0"/>
              <a:t> let</a:t>
            </a:r>
          </a:p>
          <a:p>
            <a:r>
              <a:rPr lang="sl-SI" sz="2000" b="1" dirty="0"/>
              <a:t>1 000 000 000 000</a:t>
            </a:r>
            <a:r>
              <a:rPr lang="sl-SI" sz="2000" dirty="0"/>
              <a:t> sekund = </a:t>
            </a:r>
            <a:r>
              <a:rPr lang="sl-SI" sz="2000" b="1" dirty="0"/>
              <a:t>31 700 </a:t>
            </a:r>
            <a:r>
              <a:rPr lang="sl-SI" sz="2000" dirty="0"/>
              <a:t>let</a:t>
            </a:r>
          </a:p>
          <a:p>
            <a:endParaRPr lang="en-US" sz="2000" dirty="0"/>
          </a:p>
        </p:txBody>
      </p:sp>
      <p:pic>
        <p:nvPicPr>
          <p:cNvPr id="15" name="Picture 8" descr="Najstarejša piščal na svetu">
            <a:extLst>
              <a:ext uri="{FF2B5EF4-FFF2-40B4-BE49-F238E27FC236}">
                <a16:creationId xmlns:a16="http://schemas.microsoft.com/office/drawing/2014/main" id="{B21B9C69-ED8C-4442-E3C5-688614E03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1621" y="2798940"/>
            <a:ext cx="1106979" cy="60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Flag of Slovenia - Wikipedia">
            <a:extLst>
              <a:ext uri="{FF2B5EF4-FFF2-40B4-BE49-F238E27FC236}">
                <a16:creationId xmlns:a16="http://schemas.microsoft.com/office/drawing/2014/main" id="{1178F1C0-7E08-F7E2-C2B4-E906C86B8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400" y="2024148"/>
            <a:ext cx="457200" cy="22860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299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014962" cy="844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2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B3A1E-D1AD-C95F-DB9E-7C1AE5AE62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86A79-B1B0-4628-319F-042DEF9396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7D7FDF-F485-D1E8-8A89-797C10EE8E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lnSpcReduction="10000"/>
          </a:bodyPr>
          <a:lstStyle/>
          <a:p>
            <a:endParaRPr lang="en-S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741998-FAC4-CB79-89E9-3D0CE6CB3D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3B7FFF-78F6-2BA2-8A5F-E347A4850A4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245107" y="3017269"/>
            <a:ext cx="5431971" cy="557950"/>
          </a:xfrm>
        </p:spPr>
        <p:txBody>
          <a:bodyPr/>
          <a:lstStyle/>
          <a:p>
            <a:r>
              <a:rPr lang="en-SI" dirty="0"/>
              <a:t>Dan davčne svobode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AEE678C-D324-7827-C011-4A76AA3C55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73094" y="6215463"/>
            <a:ext cx="6675011" cy="365125"/>
          </a:xfrm>
        </p:spPr>
        <p:txBody>
          <a:bodyPr/>
          <a:lstStyle/>
          <a:p>
            <a:r>
              <a:rPr lang="en-GB" i="0" dirty="0">
                <a:solidFill>
                  <a:srgbClr val="000000"/>
                </a:solidFill>
                <a:effectLst/>
                <a:latin typeface="NeueHaasDisplay"/>
              </a:rPr>
              <a:t>*https://</a:t>
            </a:r>
            <a:r>
              <a:rPr lang="en-GB" i="0" dirty="0" err="1">
                <a:solidFill>
                  <a:srgbClr val="000000"/>
                </a:solidFill>
                <a:effectLst/>
                <a:latin typeface="NeueHaasDisplay"/>
              </a:rPr>
              <a:t>si.bloombergadria.com</a:t>
            </a:r>
            <a:r>
              <a:rPr lang="en-GB" i="0" dirty="0">
                <a:solidFill>
                  <a:srgbClr val="000000"/>
                </a:solidFill>
                <a:effectLst/>
                <a:latin typeface="NeueHaasDisplay"/>
              </a:rPr>
              <a:t>/</a:t>
            </a:r>
            <a:r>
              <a:rPr lang="en-GB" i="0" dirty="0" err="1">
                <a:solidFill>
                  <a:srgbClr val="000000"/>
                </a:solidFill>
                <a:effectLst/>
                <a:latin typeface="NeueHaasDisplay"/>
              </a:rPr>
              <a:t>analiza</a:t>
            </a:r>
            <a:r>
              <a:rPr lang="en-GB" i="0" dirty="0">
                <a:solidFill>
                  <a:srgbClr val="000000"/>
                </a:solidFill>
                <a:effectLst/>
                <a:latin typeface="NeueHaasDisplay"/>
              </a:rPr>
              <a:t>/</a:t>
            </a:r>
            <a:r>
              <a:rPr lang="en-GB" i="0" dirty="0" err="1">
                <a:solidFill>
                  <a:srgbClr val="000000"/>
                </a:solidFill>
                <a:effectLst/>
                <a:latin typeface="NeueHaasDisplay"/>
              </a:rPr>
              <a:t>regionalno</a:t>
            </a:r>
            <a:r>
              <a:rPr lang="en-GB" i="0" dirty="0">
                <a:solidFill>
                  <a:srgbClr val="000000"/>
                </a:solidFill>
                <a:effectLst/>
                <a:latin typeface="NeueHaasDisplay"/>
              </a:rPr>
              <a:t>/32206/dan-</a:t>
            </a:r>
            <a:r>
              <a:rPr lang="en-GB" i="0" dirty="0" err="1">
                <a:solidFill>
                  <a:srgbClr val="000000"/>
                </a:solidFill>
                <a:effectLst/>
                <a:latin typeface="NeueHaasDisplay"/>
              </a:rPr>
              <a:t>davcne</a:t>
            </a:r>
            <a:r>
              <a:rPr lang="en-GB" i="0" dirty="0">
                <a:solidFill>
                  <a:srgbClr val="000000"/>
                </a:solidFill>
                <a:effectLst/>
                <a:latin typeface="NeueHaasDisplay"/>
              </a:rPr>
              <a:t>-</a:t>
            </a:r>
            <a:r>
              <a:rPr lang="en-GB" i="0" dirty="0" err="1">
                <a:solidFill>
                  <a:srgbClr val="000000"/>
                </a:solidFill>
                <a:effectLst/>
                <a:latin typeface="NeueHaasDisplay"/>
              </a:rPr>
              <a:t>svobode</a:t>
            </a:r>
            <a:r>
              <a:rPr lang="en-GB" i="0" dirty="0">
                <a:solidFill>
                  <a:srgbClr val="000000"/>
                </a:solidFill>
                <a:effectLst/>
                <a:latin typeface="NeueHaasDisplay"/>
              </a:rPr>
              <a:t>-</a:t>
            </a:r>
            <a:r>
              <a:rPr lang="en-GB" i="0" dirty="0" err="1">
                <a:solidFill>
                  <a:srgbClr val="000000"/>
                </a:solidFill>
                <a:effectLst/>
                <a:latin typeface="NeueHaasDisplay"/>
              </a:rPr>
              <a:t>slovenci</a:t>
            </a:r>
            <a:r>
              <a:rPr lang="en-GB" i="0" dirty="0">
                <a:solidFill>
                  <a:srgbClr val="000000"/>
                </a:solidFill>
                <a:effectLst/>
                <a:latin typeface="NeueHaasDisplay"/>
              </a:rPr>
              <a:t>-</a:t>
            </a:r>
            <a:r>
              <a:rPr lang="en-GB" i="0" dirty="0" err="1">
                <a:solidFill>
                  <a:srgbClr val="000000"/>
                </a:solidFill>
                <a:effectLst/>
                <a:latin typeface="NeueHaasDisplay"/>
              </a:rPr>
              <a:t>vec</a:t>
            </a:r>
            <a:r>
              <a:rPr lang="en-GB" i="0" dirty="0">
                <a:solidFill>
                  <a:srgbClr val="000000"/>
                </a:solidFill>
                <a:effectLst/>
                <a:latin typeface="NeueHaasDisplay"/>
              </a:rPr>
              <a:t>-</a:t>
            </a:r>
            <a:r>
              <a:rPr lang="en-GB" i="0" dirty="0" err="1">
                <a:solidFill>
                  <a:srgbClr val="000000"/>
                </a:solidFill>
                <a:effectLst/>
                <a:latin typeface="NeueHaasDisplay"/>
              </a:rPr>
              <a:t>kot</a:t>
            </a:r>
            <a:r>
              <a:rPr lang="en-GB" i="0" dirty="0">
                <a:solidFill>
                  <a:srgbClr val="000000"/>
                </a:solidFill>
                <a:effectLst/>
                <a:latin typeface="NeueHaasDisplay"/>
              </a:rPr>
              <a:t>-pol-</a:t>
            </a:r>
            <a:r>
              <a:rPr lang="en-GB" i="0" dirty="0" err="1">
                <a:solidFill>
                  <a:srgbClr val="000000"/>
                </a:solidFill>
                <a:effectLst/>
                <a:latin typeface="NeueHaasDisplay"/>
              </a:rPr>
              <a:t>leta</a:t>
            </a:r>
            <a:r>
              <a:rPr lang="en-GB" i="0" dirty="0">
                <a:solidFill>
                  <a:srgbClr val="000000"/>
                </a:solidFill>
                <a:effectLst/>
                <a:latin typeface="NeueHaasDisplay"/>
              </a:rPr>
              <a:t>-</a:t>
            </a:r>
            <a:r>
              <a:rPr lang="en-GB" i="0" dirty="0" err="1">
                <a:solidFill>
                  <a:srgbClr val="000000"/>
                </a:solidFill>
                <a:effectLst/>
                <a:latin typeface="NeueHaasDisplay"/>
              </a:rPr>
              <a:t>delamo</a:t>
            </a:r>
            <a:r>
              <a:rPr lang="en-GB" i="0" dirty="0">
                <a:solidFill>
                  <a:srgbClr val="000000"/>
                </a:solidFill>
                <a:effectLst/>
                <a:latin typeface="NeueHaasDisplay"/>
              </a:rPr>
              <a:t>-za-</a:t>
            </a:r>
            <a:r>
              <a:rPr lang="en-GB" i="0" dirty="0" err="1">
                <a:solidFill>
                  <a:srgbClr val="000000"/>
                </a:solidFill>
                <a:effectLst/>
                <a:latin typeface="NeueHaasDisplay"/>
              </a:rPr>
              <a:t>drzavo</a:t>
            </a:r>
            <a:r>
              <a:rPr lang="en-GB" i="0" dirty="0">
                <a:solidFill>
                  <a:srgbClr val="000000"/>
                </a:solidFill>
                <a:effectLst/>
                <a:latin typeface="NeueHaasDisplay"/>
              </a:rPr>
              <a:t>/news</a:t>
            </a:r>
          </a:p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E6D0479-39FA-C054-7231-D5A88AFE3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40</a:t>
            </a:fld>
            <a:endParaRPr lang="en-US" dirty="0"/>
          </a:p>
        </p:txBody>
      </p:sp>
      <p:pic>
        <p:nvPicPr>
          <p:cNvPr id="15" name="Picture 14" descr="A screenshot of a table&#10;&#10;Description automatically generated">
            <a:extLst>
              <a:ext uri="{FF2B5EF4-FFF2-40B4-BE49-F238E27FC236}">
                <a16:creationId xmlns:a16="http://schemas.microsoft.com/office/drawing/2014/main" id="{552A369A-E235-D276-1073-DB3D093545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69" y="3292473"/>
            <a:ext cx="4991880" cy="34290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BDDE76-A650-55B3-0176-2B6C15E67085}"/>
              </a:ext>
            </a:extLst>
          </p:cNvPr>
          <p:cNvSpPr txBox="1"/>
          <p:nvPr/>
        </p:nvSpPr>
        <p:spPr>
          <a:xfrm>
            <a:off x="3245107" y="3593446"/>
            <a:ext cx="155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I" dirty="0"/>
              <a:t>July 5    2023</a:t>
            </a:r>
          </a:p>
        </p:txBody>
      </p:sp>
      <p:pic>
        <p:nvPicPr>
          <p:cNvPr id="18" name="Picture 17" descr="A calendar with months and dates&#10;&#10;Description automatically generated">
            <a:extLst>
              <a:ext uri="{FF2B5EF4-FFF2-40B4-BE49-F238E27FC236}">
                <a16:creationId xmlns:a16="http://schemas.microsoft.com/office/drawing/2014/main" id="{72342E2A-B707-191E-10D6-10E98AD27C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6913" y="347027"/>
            <a:ext cx="6781800" cy="4510618"/>
          </a:xfrm>
          <a:prstGeom prst="rect">
            <a:avLst/>
          </a:prstGeom>
        </p:spPr>
      </p:pic>
      <p:pic>
        <p:nvPicPr>
          <p:cNvPr id="19" name="Picture 4" descr="Flag of Slovenia - Wikipedia">
            <a:extLst>
              <a:ext uri="{FF2B5EF4-FFF2-40B4-BE49-F238E27FC236}">
                <a16:creationId xmlns:a16="http://schemas.microsoft.com/office/drawing/2014/main" id="{05BA0C60-F110-53C5-4EE3-4FE73EACA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8713" y="3661805"/>
            <a:ext cx="421060" cy="2105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Doughnut 19">
            <a:extLst>
              <a:ext uri="{FF2B5EF4-FFF2-40B4-BE49-F238E27FC236}">
                <a16:creationId xmlns:a16="http://schemas.microsoft.com/office/drawing/2014/main" id="{A53D0E8C-C760-5C92-211C-91E9D6D3C5BC}"/>
              </a:ext>
            </a:extLst>
          </p:cNvPr>
          <p:cNvSpPr/>
          <p:nvPr/>
        </p:nvSpPr>
        <p:spPr>
          <a:xfrm>
            <a:off x="9387068" y="2469515"/>
            <a:ext cx="277793" cy="329425"/>
          </a:xfrm>
          <a:prstGeom prst="donut">
            <a:avLst>
              <a:gd name="adj" fmla="val 15661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58AB3A88-D953-1751-0B02-A1BE85D0C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3177690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8CF22FE-E90E-B2FA-E737-151D21DC76F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59729" y="373884"/>
            <a:ext cx="6701742" cy="5278056"/>
          </a:xfrm>
        </p:spPr>
        <p:txBody>
          <a:bodyPr/>
          <a:lstStyle/>
          <a:p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r"/>
            <a:r>
              <a:rPr lang="en-GB" sz="4000" dirty="0">
                <a:solidFill>
                  <a:srgbClr val="000000"/>
                </a:solidFill>
                <a:latin typeface="Arial" panose="020B0604020202020204" pitchFamily="34" charset="0"/>
              </a:rPr>
              <a:t>M€</a:t>
            </a:r>
            <a:endParaRPr lang="en-GB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Kako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visoko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 bi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segel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milijon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evrov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 v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stoevrskih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bankovcih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Kako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dolg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bi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bil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milijon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evrov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stoevrskih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bankovcih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položenih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bankovec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za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drugim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 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Kakšno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površino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lahko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pokrije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milijon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evrov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Kolikšen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volumen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bankovcev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zavzame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milijon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evrov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?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Lahko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spraviš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milijon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evrov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 v </a:t>
            </a:r>
            <a:r>
              <a:rPr lang="en-GB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kovček</a:t>
            </a: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</a:rPr>
              <a:t>?</a:t>
            </a:r>
            <a:endParaRPr lang="en-GB" sz="16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Kolikšna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je masa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milijona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evrov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stoevrskih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bankovcih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 </a:t>
            </a:r>
            <a:endParaRPr lang="en-GB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Kolikšna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je masa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milijona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evrov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evrskih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GB" sz="1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kovancih</a:t>
            </a:r>
            <a:r>
              <a:rPr lang="en-GB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?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2D3A713-0E12-E3DA-E9C8-242904B18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41</a:t>
            </a:fld>
            <a:endParaRPr lang="en-US" dirty="0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C06F1A62-9CF7-95E7-9869-C23ED0C408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1304" y="4428518"/>
            <a:ext cx="4710896" cy="244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33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9F340-81DF-F95D-079E-77AE3993A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5B273-E8B0-3FC7-198E-0FDC2BB8D3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n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568FE-D181-1AF1-EC5D-FA71BBDF04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53F48C-3D67-2AFF-3579-19C84AFDB4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6AE3E5F-4A54-B757-143D-3A94109FE0E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endParaRPr lang="en-S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F3CEE8-0FA8-8FD2-24B4-46BC416EC54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85E0544-D7B7-2210-7189-2737AB148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A6261A6-00E5-F9A1-5EB2-BB3D6868C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Pitch Deck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CFFC285-FFBC-1A8A-CBDD-CCB699619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42</a:t>
            </a:fld>
            <a:endParaRPr lang="en-US" dirty="0"/>
          </a:p>
        </p:txBody>
      </p:sp>
      <p:pic>
        <p:nvPicPr>
          <p:cNvPr id="17" name="Picture 16" descr="A close-up of a prescription&#10;&#10;Description automatically generated">
            <a:extLst>
              <a:ext uri="{FF2B5EF4-FFF2-40B4-BE49-F238E27FC236}">
                <a16:creationId xmlns:a16="http://schemas.microsoft.com/office/drawing/2014/main" id="{9F4F599E-E610-638E-BA99-D927B426FC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329" y="1170353"/>
            <a:ext cx="12500658" cy="568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8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31E286-B02F-1DE5-76E5-1704D0A43B4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lnSpcReduction="10000"/>
          </a:bodyPr>
          <a:lstStyle/>
          <a:p>
            <a:endParaRPr lang="en-S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A6223E1-398B-CA0B-AEFB-6ED36E81381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1F336F7-9785-C2FC-AF4E-C0437AFAC80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lnSpcReduction="10000"/>
          </a:bodyPr>
          <a:lstStyle/>
          <a:p>
            <a:endParaRPr lang="en-S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2B9424B-13FD-962E-B739-F5C89DE6312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SI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C3F4B9E-EE52-4964-3485-F25244DE53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t>43</a:t>
            </a:fld>
            <a:endParaRPr lang="en-US" dirty="0"/>
          </a:p>
        </p:txBody>
      </p:sp>
      <p:pic>
        <p:nvPicPr>
          <p:cNvPr id="12" name="Picture 11" descr="A close-up of a form&#10;&#10;Description automatically generated">
            <a:extLst>
              <a:ext uri="{FF2B5EF4-FFF2-40B4-BE49-F238E27FC236}">
                <a16:creationId xmlns:a16="http://schemas.microsoft.com/office/drawing/2014/main" id="{2792B800-8638-FF96-7784-F3FEEE4CE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13" y="3271275"/>
            <a:ext cx="15076254" cy="3491442"/>
          </a:xfrm>
          <a:prstGeom prst="rect">
            <a:avLst/>
          </a:prstGeom>
        </p:spPr>
      </p:pic>
      <p:pic>
        <p:nvPicPr>
          <p:cNvPr id="13" name="Picture 12" descr="A qr code with a few black squares&#10;&#10;Description automatically generated">
            <a:extLst>
              <a:ext uri="{FF2B5EF4-FFF2-40B4-BE49-F238E27FC236}">
                <a16:creationId xmlns:a16="http://schemas.microsoft.com/office/drawing/2014/main" id="{89D493D3-A305-6A6B-C7D7-714712D813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517" y="1145893"/>
            <a:ext cx="4809282" cy="480928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D59A87-4BA0-F145-F6C4-1555F2E84433}"/>
              </a:ext>
            </a:extLst>
          </p:cNvPr>
          <p:cNvSpPr txBox="1"/>
          <p:nvPr/>
        </p:nvSpPr>
        <p:spPr>
          <a:xfrm>
            <a:off x="3242843" y="735319"/>
            <a:ext cx="840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dirty="0"/>
              <a:t>QR koda do dokumenta za naravoslovno matematični dan “merjenje in predpone”: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FC03AD-2B66-44BC-4DEF-835C23B9D654}"/>
              </a:ext>
            </a:extLst>
          </p:cNvPr>
          <p:cNvSpPr txBox="1"/>
          <p:nvPr/>
        </p:nvSpPr>
        <p:spPr>
          <a:xfrm>
            <a:off x="9157880" y="365987"/>
            <a:ext cx="7638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Fotografije</a:t>
            </a:r>
            <a:r>
              <a:rPr lang="en-US" dirty="0"/>
              <a:t>: Wikipedia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599345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622438" y="1362229"/>
            <a:ext cx="15756203" cy="191132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9173" y="3834580"/>
            <a:ext cx="6843253" cy="24482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058429-6F10-5C8C-69E3-928FFC5C8A63}"/>
              </a:ext>
            </a:extLst>
          </p:cNvPr>
          <p:cNvSpPr txBox="1"/>
          <p:nvPr/>
        </p:nvSpPr>
        <p:spPr>
          <a:xfrm>
            <a:off x="8302752" y="3584448"/>
            <a:ext cx="1073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dirty="0"/>
              <a:t>Slovenija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DC8237-3D59-6051-9E18-61340E541912}"/>
              </a:ext>
            </a:extLst>
          </p:cNvPr>
          <p:cNvSpPr txBox="1"/>
          <p:nvPr/>
        </p:nvSpPr>
        <p:spPr>
          <a:xfrm>
            <a:off x="10106629" y="3584448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I" dirty="0"/>
              <a:t>šola</a:t>
            </a:r>
          </a:p>
        </p:txBody>
      </p:sp>
    </p:spTree>
    <p:extLst>
      <p:ext uri="{BB962C8B-B14F-4D97-AF65-F5344CB8AC3E}">
        <p14:creationId xmlns:p14="http://schemas.microsoft.com/office/powerpoint/2010/main" val="4287387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85900" y="2563123"/>
            <a:ext cx="4031945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TUJI JEZIKI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C80FB-53F9-42EE-B1E6-D0F998EC5D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5664" y="3070348"/>
            <a:ext cx="4031030" cy="1057308"/>
          </a:xfrm>
        </p:spPr>
        <p:txBody>
          <a:bodyPr/>
          <a:lstStyle/>
          <a:p>
            <a:r>
              <a:rPr lang="en-US" strike="sngStrike" dirty="0"/>
              <a:t>deka, kilo</a:t>
            </a:r>
          </a:p>
          <a:p>
            <a:r>
              <a:rPr lang="en-US" dirty="0"/>
              <a:t>dekagram, kilogram</a:t>
            </a:r>
            <a:r>
              <a:rPr lang="en-US" strike="sngStrike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1BA2B5-6A90-4204-ABDD-7183FBB03A0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73004" y="2563123"/>
            <a:ext cx="4031945" cy="365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DECIMALNA ŠTEVILA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7D4C34-22A0-4D54-A07D-E1E9A11463E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73143" y="3070348"/>
            <a:ext cx="4031030" cy="1057308"/>
          </a:xfrm>
        </p:spPr>
        <p:txBody>
          <a:bodyPr/>
          <a:lstStyle/>
          <a:p>
            <a:r>
              <a:rPr lang="en-US" dirty="0"/>
              <a:t>0,2 ?!</a:t>
            </a:r>
          </a:p>
          <a:p>
            <a:r>
              <a:rPr lang="en-US" dirty="0" err="1"/>
              <a:t>decimalna</a:t>
            </a:r>
            <a:r>
              <a:rPr lang="en-US" dirty="0"/>
              <a:t> </a:t>
            </a:r>
            <a:r>
              <a:rPr lang="en-US" dirty="0" err="1"/>
              <a:t>števila</a:t>
            </a:r>
            <a:r>
              <a:rPr lang="en-US" dirty="0"/>
              <a:t> </a:t>
            </a:r>
            <a:r>
              <a:rPr lang="en-US" dirty="0" err="1"/>
              <a:t>že</a:t>
            </a:r>
            <a:r>
              <a:rPr lang="en-US" dirty="0"/>
              <a:t> v 6. </a:t>
            </a:r>
            <a:r>
              <a:rPr lang="en-US" dirty="0" err="1"/>
              <a:t>razredu</a:t>
            </a:r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1D392D-FB66-47A0-B628-5ADE822A2C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85899" y="4319431"/>
            <a:ext cx="4031945" cy="365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FIZIKA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1C26CE0-2506-4B44-A26F-C12BFA5B18B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6412" y="4826656"/>
            <a:ext cx="4031030" cy="1057308"/>
          </a:xfrm>
        </p:spPr>
        <p:txBody>
          <a:bodyPr/>
          <a:lstStyle/>
          <a:p>
            <a:r>
              <a:rPr lang="en-US" dirty="0" err="1"/>
              <a:t>fizikalna</a:t>
            </a:r>
            <a:r>
              <a:rPr lang="en-US" dirty="0"/>
              <a:t> </a:t>
            </a:r>
            <a:r>
              <a:rPr lang="en-US" dirty="0" err="1"/>
              <a:t>naloga</a:t>
            </a:r>
            <a:r>
              <a:rPr lang="en-US" dirty="0"/>
              <a:t> ?</a:t>
            </a:r>
          </a:p>
          <a:p>
            <a:r>
              <a:rPr lang="en-US" strike="sngStrike" dirty="0"/>
              <a:t>masa, </a:t>
            </a:r>
            <a:r>
              <a:rPr lang="en-US" strike="sngStrike" dirty="0" err="1"/>
              <a:t>teža</a:t>
            </a:r>
            <a:r>
              <a:rPr lang="en-US" strike="sngStrike" dirty="0"/>
              <a:t>, N</a:t>
            </a:r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68F40F8-BF35-45E9-B3DD-5436362D746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72630" y="4319431"/>
            <a:ext cx="4031945" cy="3651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NEŽIVLJENSKOST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F39C97C-2DDC-4706-B96C-B02FAE53A42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673143" y="4826656"/>
            <a:ext cx="4031030" cy="1057308"/>
          </a:xfrm>
        </p:spPr>
        <p:txBody>
          <a:bodyPr/>
          <a:lstStyle/>
          <a:p>
            <a:r>
              <a:rPr lang="en-US" dirty="0" err="1"/>
              <a:t>devetošolci</a:t>
            </a:r>
            <a:r>
              <a:rPr lang="en-US" dirty="0"/>
              <a:t> ne </a:t>
            </a:r>
            <a:r>
              <a:rPr lang="en-US" dirty="0" err="1"/>
              <a:t>kuhajo</a:t>
            </a:r>
            <a:r>
              <a:rPr lang="en-US" dirty="0"/>
              <a:t>?</a:t>
            </a:r>
          </a:p>
        </p:txBody>
      </p:sp>
      <p:sp>
        <p:nvSpPr>
          <p:cNvPr id="82" name="Slide Number Placeholder 81">
            <a:extLst>
              <a:ext uri="{FF2B5EF4-FFF2-40B4-BE49-F238E27FC236}">
                <a16:creationId xmlns:a16="http://schemas.microsoft.com/office/drawing/2014/main" id="{CE36A058-BEC2-4BC5-A467-F2EB2A36505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Naslov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TEŽJA NALOGA?  IT = 0,35</a:t>
            </a:r>
          </a:p>
        </p:txBody>
      </p:sp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663" y="3327254"/>
            <a:ext cx="10554806" cy="3677727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662" y="429633"/>
            <a:ext cx="10554807" cy="2692147"/>
          </a:xfrm>
          <a:prstGeom prst="rect">
            <a:avLst/>
          </a:prstGeom>
        </p:spPr>
      </p:pic>
      <p:pic>
        <p:nvPicPr>
          <p:cNvPr id="8" name="Picture 7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5B1958CF-D3E3-F9D5-B635-B8070B483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7674" y="4100736"/>
            <a:ext cx="4354412" cy="2327631"/>
          </a:xfrm>
          <a:prstGeom prst="rect">
            <a:avLst/>
          </a:prstGeom>
        </p:spPr>
      </p:pic>
      <p:sp>
        <p:nvSpPr>
          <p:cNvPr id="9" name="Doughnut 8">
            <a:extLst>
              <a:ext uri="{FF2B5EF4-FFF2-40B4-BE49-F238E27FC236}">
                <a16:creationId xmlns:a16="http://schemas.microsoft.com/office/drawing/2014/main" id="{B64542E1-3B08-494D-7125-03495C8C31A1}"/>
              </a:ext>
            </a:extLst>
          </p:cNvPr>
          <p:cNvSpPr/>
          <p:nvPr/>
        </p:nvSpPr>
        <p:spPr>
          <a:xfrm>
            <a:off x="8634714" y="1772395"/>
            <a:ext cx="798653" cy="673036"/>
          </a:xfrm>
          <a:prstGeom prst="donut">
            <a:avLst>
              <a:gd name="adj" fmla="val 940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>
              <a:solidFill>
                <a:schemeClr val="tx1"/>
              </a:solidFill>
            </a:endParaRPr>
          </a:p>
        </p:txBody>
      </p:sp>
      <p:sp>
        <p:nvSpPr>
          <p:cNvPr id="10" name="Doughnut 9">
            <a:extLst>
              <a:ext uri="{FF2B5EF4-FFF2-40B4-BE49-F238E27FC236}">
                <a16:creationId xmlns:a16="http://schemas.microsoft.com/office/drawing/2014/main" id="{59AEDEF3-5371-3264-ACA5-676A4AA6DF26}"/>
              </a:ext>
            </a:extLst>
          </p:cNvPr>
          <p:cNvSpPr/>
          <p:nvPr/>
        </p:nvSpPr>
        <p:spPr>
          <a:xfrm>
            <a:off x="8634713" y="660104"/>
            <a:ext cx="798653" cy="673036"/>
          </a:xfrm>
          <a:prstGeom prst="donut">
            <a:avLst>
              <a:gd name="adj" fmla="val 940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I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734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101FA9-DE2E-491B-F5B0-7D89A9993F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416" y="1956160"/>
            <a:ext cx="4366793" cy="3299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9D4AB9-4FD0-B814-E713-C841EAF3A0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1230" y="1779060"/>
            <a:ext cx="4392119" cy="36540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20B4839-3807-3E22-EC93-2F995600DB9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1734" y="5198946"/>
            <a:ext cx="2903345" cy="1659054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E2B0C809-98EC-C7E7-3480-901C1FBB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419" y="815560"/>
            <a:ext cx="9476930" cy="1140600"/>
          </a:xfrm>
        </p:spPr>
        <p:txBody>
          <a:bodyPr/>
          <a:lstStyle/>
          <a:p>
            <a:r>
              <a:rPr lang="en-SI" b="1" dirty="0">
                <a:solidFill>
                  <a:srgbClr val="FF0000"/>
                </a:solidFill>
              </a:rPr>
              <a:t>predpone </a:t>
            </a:r>
            <a:r>
              <a:rPr lang="en-SI" dirty="0">
                <a:solidFill>
                  <a:srgbClr val="FF0000"/>
                </a:solidFill>
              </a:rPr>
              <a:t>so zgolj okrajšave</a:t>
            </a:r>
          </a:p>
        </p:txBody>
      </p:sp>
    </p:spTree>
    <p:extLst>
      <p:ext uri="{BB962C8B-B14F-4D97-AF65-F5344CB8AC3E}">
        <p14:creationId xmlns:p14="http://schemas.microsoft.com/office/powerpoint/2010/main" val="755523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72237" y="-1585711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26141"/>
      </p:ext>
    </p:extLst>
  </p:cSld>
  <p:clrMapOvr>
    <a:masterClrMapping/>
  </p:clrMapOvr>
</p:sld>
</file>

<file path=ppt/theme/theme1.xml><?xml version="1.0" encoding="utf-8"?>
<a:theme xmlns:a="http://schemas.openxmlformats.org/drawingml/2006/main" name="Monoline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ist dark sales pitch_tm22318419_Win32_LW__SL_v3" id="{25F84EBA-C1D2-4AFA-BE29-F69FFF8F2DC6}" vid="{6C5BA4FE-EBF3-4DA8-82DB-24F1AF7B6C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CFE3C65-29EB-4E60-850B-7BD594E374E2}">
  <ds:schemaRefs>
    <ds:schemaRef ds:uri="http://purl.org/dc/elements/1.1/"/>
    <ds:schemaRef ds:uri="http://schemas.microsoft.com/office/2006/metadata/properties"/>
    <ds:schemaRef ds:uri="http://schemas.microsoft.com/sharepoint/v3"/>
    <ds:schemaRef ds:uri="230e9df3-be65-4c73-a93b-d1236ebd677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16c05727-aa75-4e4a-9b5f-8a80a1165891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6F37A69-22DE-493E-8552-03285CA5DA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75ABCA3-2984-4C89-9460-81718D633EC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Minimalist sales pitch</Template>
  <TotalTime>0</TotalTime>
  <Words>810</Words>
  <Application>Microsoft Macintosh PowerPoint</Application>
  <PresentationFormat>Widescreen</PresentationFormat>
  <Paragraphs>179</Paragraphs>
  <Slides>43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Century Gothic</vt:lpstr>
      <vt:lpstr>NeueHaasDisplay</vt:lpstr>
      <vt:lpstr>Tenorite</vt:lpstr>
      <vt:lpstr>Monoline</vt:lpstr>
      <vt:lpstr>Fiz'ka cveke pr'tiska, kemija pa zabija.  Menda ne zaradi matematike?</vt:lpstr>
      <vt:lpstr>PROBLEMI S PREDPONAMI</vt:lpstr>
      <vt:lpstr>PowerPoint Presentation</vt:lpstr>
      <vt:lpstr>PowerPoint Presentation</vt:lpstr>
      <vt:lpstr>PowerPoint Presentation</vt:lpstr>
      <vt:lpstr>TEŽJA NALOGA?  IT = 0,35</vt:lpstr>
      <vt:lpstr>PowerPoint Presentation</vt:lpstr>
      <vt:lpstr>predpone so zgolj okrajšave</vt:lpstr>
      <vt:lpstr>PowerPoint Presentation</vt:lpstr>
      <vt:lpstr>odkrivamo predpone</vt:lpstr>
      <vt:lpstr>odkrivamo predpone?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če že ne moremo spremeniti jezika iz štiristo dvainsedemdeset v štiristo sedemdeset dva</vt:lpstr>
      <vt:lpstr>če že ne moremo spremeniti jezika 10 ur celega dneva  v hektominute</vt:lpstr>
      <vt:lpstr>uporabljajmo dekalitre,  decigrame in hektometre</vt:lpstr>
      <vt:lpstr>PowerPoint Presentation</vt:lpstr>
      <vt:lpstr>PowerPoint Presentation</vt:lpstr>
      <vt:lpstr>kar hitro daj 1  dober cmok mamici (mnemotehnika)</vt:lpstr>
      <vt:lpstr>kar hitro daj 1  dober cmok mamici</vt:lpstr>
      <vt:lpstr>kar hitro daj 1  dober cmok mamici</vt:lpstr>
      <vt:lpstr>kar hitro daj 1  dober cmok mamici</vt:lpstr>
      <vt:lpstr>naredimo predpone življenjsko  </vt:lpstr>
      <vt:lpstr>PowerPoint Presentation</vt:lpstr>
      <vt:lpstr>vaje z enotami in ocenjevanjem</vt:lpstr>
      <vt:lpstr>PowerPoint Presentation</vt:lpstr>
      <vt:lpstr>atom      jabolko jabolko  Zemlja</vt:lpstr>
      <vt:lpstr>PowerPoint Presentation</vt:lpstr>
      <vt:lpstr>FINANČNA PISMENOST </vt:lpstr>
      <vt:lpstr>PowerPoint Presentation</vt:lpstr>
      <vt:lpstr>PowerPoint Presentation</vt:lpstr>
      <vt:lpstr>PRIMERJAVA</vt:lpstr>
      <vt:lpstr>RAZCEP na prEDSTAVLJIVO</vt:lpstr>
      <vt:lpstr>RAZCEP na prEDSTAVLJIVO</vt:lpstr>
      <vt:lpstr>ČASOVNI TRAK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2023-07-24T01:13:35Z</dcterms:created>
  <dcterms:modified xsi:type="dcterms:W3CDTF">2023-09-14T19:40:47Z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