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0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1" r:id="rId6"/>
    <p:sldId id="260" r:id="rId7"/>
    <p:sldId id="263" r:id="rId8"/>
    <p:sldId id="267" r:id="rId9"/>
    <p:sldId id="265" r:id="rId10"/>
    <p:sldId id="266" r:id="rId11"/>
    <p:sldId id="264" r:id="rId12"/>
    <p:sldId id="269" r:id="rId13"/>
    <p:sldId id="268" r:id="rId14"/>
    <p:sldId id="271" r:id="rId15"/>
    <p:sldId id="270" r:id="rId16"/>
    <p:sldId id="272" r:id="rId17"/>
    <p:sldId id="273" r:id="rId18"/>
    <p:sldId id="274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CD9940-8C45-406B-915F-B47E16195346}" type="datetimeFigureOut">
              <a:rPr lang="sl-SI" smtClean="0"/>
              <a:t>15. 09. 2023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F8A4B5-81C2-4A48-A49F-76FCB58E6DA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05261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F0A84-B592-45BE-A33A-AE6CC54E695B}" type="datetime1">
              <a:rPr lang="en-US" smtClean="0"/>
              <a:t>9/15/2023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Konferenca slovenskih matematikov, 16. 9. 2023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296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41400-2B1C-4BC2-A3A1-587A4ABDD77C}" type="datetime1">
              <a:rPr lang="en-US" smtClean="0"/>
              <a:t>9/15/2023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Konferenca slovenskih matematikov, 16. 9. 2023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154052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41400-2B1C-4BC2-A3A1-587A4ABDD77C}" type="datetime1">
              <a:rPr lang="en-US" smtClean="0"/>
              <a:t>9/15/2023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Konferenca slovenskih matematikov, 16. 9. 2023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72982396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41400-2B1C-4BC2-A3A1-587A4ABDD77C}" type="datetime1">
              <a:rPr lang="en-US" smtClean="0"/>
              <a:t>9/15/2023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Konferenca slovenskih matematikov, 16. 9. 2023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264209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41400-2B1C-4BC2-A3A1-587A4ABDD77C}" type="datetime1">
              <a:rPr lang="en-US" smtClean="0"/>
              <a:t>9/15/2023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Konferenca slovenskih matematikov, 16. 9. 2023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83983379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41400-2B1C-4BC2-A3A1-587A4ABDD77C}" type="datetime1">
              <a:rPr lang="en-US" smtClean="0"/>
              <a:t>9/15/2023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Konferenca slovenskih matematikov, 16. 9. 2023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458"/>
      </p:ext>
    </p:extLst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A9D7F-B60D-4BD0-807D-BE50235A712D}" type="datetime1">
              <a:rPr lang="en-US" smtClean="0"/>
              <a:t>9/15/2023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Konferenca slovenskih matematikov, 16. 9. 2023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0891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8F0D3-A54C-4CB3-B1EE-782CCE959DA1}" type="datetime1">
              <a:rPr lang="en-US" smtClean="0"/>
              <a:t>9/15/2023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Konferenca slovenskih matematikov, 16. 9. 2023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45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21D8-03EC-4EA8-9DCE-E36AC3EEFB49}" type="datetime1">
              <a:rPr lang="en-US" smtClean="0"/>
              <a:t>9/15/2023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Konferenca slovenskih matematikov, 16. 9. 2023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404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3FE2E-1B25-43AA-BB55-790B902C326E}" type="datetime1">
              <a:rPr lang="en-US" smtClean="0"/>
              <a:t>9/15/2023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Konferenca slovenskih matematikov, 16. 9. 2023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81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CE357-825E-4D68-A585-20A5BB611509}" type="datetime1">
              <a:rPr lang="en-US" smtClean="0"/>
              <a:t>9/15/2023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Konferenca slovenskih matematikov, 16. 9. 2023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045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98361-6AE9-45D9-AAB1-F7526A121029}" type="datetime1">
              <a:rPr lang="en-US" smtClean="0"/>
              <a:t>9/15/2023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Konferenca slovenskih matematikov, 16. 9. 2023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473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72E91-D259-40FD-ACBE-FB12C1102055}" type="datetime1">
              <a:rPr lang="en-US" smtClean="0"/>
              <a:t>9/15/2023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Konferenca slovenskih matematikov, 16. 9. 2023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776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D04E7-D356-4C73-BA54-18C96B1EE5CF}" type="datetime1">
              <a:rPr lang="en-US" smtClean="0"/>
              <a:t>9/15/2023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Konferenca slovenskih matematikov, 16. 9. 2023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75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7B618-C140-41C3-8C83-4ED8E8E2101F}" type="datetime1">
              <a:rPr lang="en-US" smtClean="0"/>
              <a:t>9/15/2023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Konferenca slovenskih matematikov, 16. 9. 2023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994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5202C-B283-4CDC-88EB-C7FA3DFD70BD}" type="datetime1">
              <a:rPr lang="en-US" smtClean="0"/>
              <a:t>9/15/2023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Konferenca slovenskih matematikov, 16. 9. 2023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214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941400-2B1C-4BC2-A3A1-587A4ABDD77C}" type="datetime1">
              <a:rPr lang="en-US" smtClean="0"/>
              <a:t>9/15/2023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Konferenca slovenskih matematikov, 16. 9. 2023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99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212532" y="2174947"/>
            <a:ext cx="7766936" cy="1646302"/>
          </a:xfrm>
        </p:spPr>
        <p:txBody>
          <a:bodyPr/>
          <a:lstStyle/>
          <a:p>
            <a:r>
              <a:rPr lang="sl-SI" dirty="0"/>
              <a:t>MATEMATIČNI TABOR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2212532" y="3883053"/>
            <a:ext cx="7766936" cy="1531361"/>
          </a:xfrm>
        </p:spPr>
        <p:txBody>
          <a:bodyPr>
            <a:normAutofit lnSpcReduction="10000"/>
          </a:bodyPr>
          <a:lstStyle/>
          <a:p>
            <a:r>
              <a:rPr lang="sl-SI" dirty="0"/>
              <a:t>priprave na maturo</a:t>
            </a:r>
          </a:p>
          <a:p>
            <a:endParaRPr lang="sl-SI" dirty="0"/>
          </a:p>
          <a:p>
            <a:pPr algn="l"/>
            <a:r>
              <a:rPr lang="sl-SI" dirty="0"/>
              <a:t>Nataša Jerman, prof. mat., spec.</a:t>
            </a:r>
          </a:p>
          <a:p>
            <a:pPr algn="l"/>
            <a:r>
              <a:rPr lang="sl-SI" dirty="0"/>
              <a:t>Gimnazija Poljane</a:t>
            </a:r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Konferenca slovenskih matematikov, 16. 9. 2023</a:t>
            </a:r>
            <a:endParaRPr lang="en-US" dirty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6E87467C-7E23-4204-AAEF-3DC26E9617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181" y="206950"/>
            <a:ext cx="1803465" cy="2682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4092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Konferenca slovenskih matematikov, 16. 9. 2023</a:t>
            </a:r>
            <a:endParaRPr lang="en-US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0457" y="609598"/>
            <a:ext cx="3402099" cy="2552258"/>
          </a:xfrm>
          <a:prstGeom prst="rect">
            <a:avLst/>
          </a:prstGeom>
        </p:spPr>
      </p:pic>
      <p:pic>
        <p:nvPicPr>
          <p:cNvPr id="8" name="Označba mesta vsebine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9657" y="637302"/>
            <a:ext cx="3396343" cy="2548089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7121" y="3208926"/>
            <a:ext cx="4117758" cy="2836606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A549A364-3756-43DE-B182-C0BBE21B6EF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56" y="-2830"/>
            <a:ext cx="2025903" cy="73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1116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sl-SI" dirty="0">
                <a:solidFill>
                  <a:schemeClr val="tx1">
                    <a:lumMod val="50000"/>
                    <a:lumOff val="50000"/>
                  </a:schemeClr>
                </a:solidFill>
              </a:rPr>
              <a:t>Za oddih in nabiranje novih moči, se drugi dan (sobota popoldan) organizira pohod. V Bohinju je to pot okrog jezera, oziroma pot do slapa Savice, če je res deževno.</a:t>
            </a:r>
          </a:p>
          <a:p>
            <a:pPr>
              <a:lnSpc>
                <a:spcPct val="150000"/>
              </a:lnSpc>
            </a:pPr>
            <a:endParaRPr lang="sl-SI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Konferenca slovenskih matematikov, 16. 9. 2023</a:t>
            </a:r>
            <a:endParaRPr lang="en-US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5840" y="3060282"/>
            <a:ext cx="3979817" cy="2981079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BDE6BFEF-3C26-4E2E-BD9B-900507AD8D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56" y="-2830"/>
            <a:ext cx="2025903" cy="73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1444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značba mesta vsebin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0" y="3073539"/>
            <a:ext cx="4878735" cy="3249571"/>
          </a:xfrm>
          <a:prstGeom prst="rect">
            <a:avLst/>
          </a:prstGeom>
        </p:spPr>
      </p:pic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Konferenca slovenskih matematikov, 16. 9. 2023</a:t>
            </a:r>
            <a:endParaRPr lang="en-US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3375" y="257263"/>
            <a:ext cx="1927248" cy="2567357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907" y="1253786"/>
            <a:ext cx="4596782" cy="3444539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F8942E3D-1D0C-45F8-83E2-B83747F372D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56" y="-2830"/>
            <a:ext cx="2025903" cy="73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8218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075907" y="927408"/>
            <a:ext cx="8596668" cy="365126"/>
          </a:xfrm>
        </p:spPr>
        <p:txBody>
          <a:bodyPr>
            <a:normAutofit lnSpcReduction="10000"/>
          </a:bodyPr>
          <a:lstStyle/>
          <a:p>
            <a:r>
              <a:rPr lang="sl-SI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Po prvem taboru, smo dijake prosili, da izpolnijo vprašalnik:</a:t>
            </a:r>
          </a:p>
          <a:p>
            <a:endParaRPr lang="sl-SI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>
          <a:xfrm>
            <a:off x="62956" y="6360215"/>
            <a:ext cx="6297612" cy="365125"/>
          </a:xfrm>
        </p:spPr>
        <p:txBody>
          <a:bodyPr/>
          <a:lstStyle/>
          <a:p>
            <a:r>
              <a:rPr lang="en-US" dirty="0" err="1"/>
              <a:t>Konferenca</a:t>
            </a:r>
            <a:r>
              <a:rPr lang="en-US" dirty="0"/>
              <a:t> </a:t>
            </a:r>
            <a:r>
              <a:rPr lang="en-US" dirty="0" err="1"/>
              <a:t>slovenskih</a:t>
            </a:r>
            <a:r>
              <a:rPr lang="en-US" dirty="0"/>
              <a:t> </a:t>
            </a:r>
            <a:r>
              <a:rPr lang="en-US" dirty="0" err="1"/>
              <a:t>matematikov</a:t>
            </a:r>
            <a:r>
              <a:rPr lang="en-US" dirty="0"/>
              <a:t>, 16. 9. 2023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8424" y="1292533"/>
            <a:ext cx="7468424" cy="5432807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8EAE6A09-E017-4202-B58D-EB4611B404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56" y="-2830"/>
            <a:ext cx="2025903" cy="73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1815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2429171" y="914400"/>
            <a:ext cx="9091550" cy="4781725"/>
          </a:xfrm>
        </p:spPr>
        <p:txBody>
          <a:bodyPr>
            <a:normAutofit lnSpcReduction="10000"/>
          </a:bodyPr>
          <a:lstStyle/>
          <a:p>
            <a:r>
              <a:rPr lang="sl-SI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Ali je tabor izpolnil tvoja pričakovanja?</a:t>
            </a:r>
          </a:p>
          <a:p>
            <a:pPr marL="0" indent="0">
              <a:buNone/>
            </a:pPr>
            <a:r>
              <a:rPr lang="sl-SI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  		</a:t>
            </a:r>
            <a:r>
              <a:rPr lang="sl-SI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da</a:t>
            </a:r>
            <a:r>
              <a:rPr lang="sl-SI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  96%</a:t>
            </a:r>
          </a:p>
          <a:p>
            <a:pPr marL="0" indent="0">
              <a:buNone/>
            </a:pPr>
            <a:r>
              <a:rPr lang="sl-SI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	Veliko sem se naučil. </a:t>
            </a:r>
          </a:p>
          <a:p>
            <a:pPr marL="0" indent="0">
              <a:buNone/>
            </a:pPr>
            <a:r>
              <a:rPr lang="sl-SI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	Rešil sem veliko nalog (več, kot bi jih sam doma).</a:t>
            </a:r>
          </a:p>
          <a:p>
            <a:pPr marL="0" indent="0">
              <a:buNone/>
            </a:pPr>
            <a:r>
              <a:rPr lang="sl-SI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	Vaje smo reševali v skupinah. </a:t>
            </a:r>
          </a:p>
          <a:p>
            <a:r>
              <a:rPr lang="sl-SI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Ali je bil termin za tabor ustrezen? </a:t>
            </a:r>
          </a:p>
          <a:p>
            <a:pPr marL="0" indent="0">
              <a:buNone/>
            </a:pPr>
            <a:r>
              <a:rPr lang="sl-SI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  	 </a:t>
            </a:r>
            <a:r>
              <a:rPr lang="sl-SI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da</a:t>
            </a:r>
            <a:r>
              <a:rPr lang="sl-SI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  86%</a:t>
            </a:r>
          </a:p>
          <a:p>
            <a:r>
              <a:rPr lang="sl-SI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Kaj ti je bilo na taboru najbolj všeč, kaj najmanj? </a:t>
            </a:r>
          </a:p>
          <a:p>
            <a:pPr marL="0" indent="0">
              <a:buNone/>
            </a:pPr>
            <a:r>
              <a:rPr lang="sl-SI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	</a:t>
            </a:r>
            <a:r>
              <a:rPr lang="sl-SI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Najbolj</a:t>
            </a:r>
          </a:p>
          <a:p>
            <a:pPr marL="0" indent="0">
              <a:buNone/>
            </a:pPr>
            <a:r>
              <a:rPr lang="sl-SI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		Sproščeno vzdušje	30 %</a:t>
            </a:r>
          </a:p>
          <a:p>
            <a:pPr marL="0" indent="0">
              <a:buNone/>
            </a:pPr>
            <a:r>
              <a:rPr lang="sl-SI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		Delo v skupinah   	18%</a:t>
            </a:r>
          </a:p>
          <a:p>
            <a:pPr marL="0" indent="0">
              <a:buNone/>
            </a:pPr>
            <a:r>
              <a:rPr lang="sl-SI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	</a:t>
            </a:r>
            <a:r>
              <a:rPr lang="sl-SI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Najmanj</a:t>
            </a:r>
          </a:p>
          <a:p>
            <a:pPr marL="0" indent="0">
              <a:buNone/>
            </a:pPr>
            <a:r>
              <a:rPr lang="sl-SI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		Hrana    		19%</a:t>
            </a:r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Konferenca</a:t>
            </a:r>
            <a:r>
              <a:rPr lang="en-US" dirty="0"/>
              <a:t> </a:t>
            </a:r>
            <a:r>
              <a:rPr lang="en-US" dirty="0" err="1"/>
              <a:t>slovenskih</a:t>
            </a:r>
            <a:r>
              <a:rPr lang="en-US" dirty="0"/>
              <a:t> </a:t>
            </a:r>
            <a:r>
              <a:rPr lang="en-US" dirty="0" err="1"/>
              <a:t>matematikov</a:t>
            </a:r>
            <a:r>
              <a:rPr lang="en-US" dirty="0"/>
              <a:t>, 16. 9. 2023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052D577F-6957-4630-8370-270942C2A9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56" y="-2830"/>
            <a:ext cx="2025903" cy="73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2788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77334" y="922179"/>
            <a:ext cx="9250635" cy="4929397"/>
          </a:xfrm>
        </p:spPr>
        <p:txBody>
          <a:bodyPr>
            <a:noAutofit/>
          </a:bodyPr>
          <a:lstStyle/>
          <a:p>
            <a:r>
              <a:rPr lang="sl-SI" dirty="0">
                <a:solidFill>
                  <a:schemeClr val="tx1">
                    <a:lumMod val="50000"/>
                    <a:lumOff val="50000"/>
                  </a:schemeClr>
                </a:solidFill>
              </a:rPr>
              <a:t>Kako in kaj boš še vadil do pisne mature?</a:t>
            </a:r>
          </a:p>
          <a:p>
            <a:pPr marL="0" indent="0">
              <a:buNone/>
            </a:pPr>
            <a:r>
              <a:rPr lang="sl-SI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	Reševal bom stare maturitetne pole   	47%</a:t>
            </a:r>
          </a:p>
          <a:p>
            <a:pPr marL="0" indent="0">
              <a:buNone/>
            </a:pPr>
            <a:r>
              <a:rPr lang="sl-SI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	Reševal bom naloge (iz učbenika, gradiva s tabora, naloge na višji ravni…)  </a:t>
            </a:r>
            <a:r>
              <a:rPr lang="sl-SI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35</a:t>
            </a:r>
            <a:r>
              <a:rPr lang="sl-SI" dirty="0">
                <a:solidFill>
                  <a:schemeClr val="tx1">
                    <a:lumMod val="50000"/>
                    <a:lumOff val="50000"/>
                  </a:schemeClr>
                </a:solidFill>
              </a:rPr>
              <a:t>%</a:t>
            </a:r>
          </a:p>
          <a:p>
            <a:r>
              <a:rPr lang="sl-SI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Ali ti je bil všeč način dela na taboru?</a:t>
            </a:r>
          </a:p>
          <a:p>
            <a:pPr marL="0" indent="0">
              <a:buNone/>
            </a:pPr>
            <a:r>
              <a:rPr lang="sl-SI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   		</a:t>
            </a:r>
            <a:r>
              <a:rPr lang="sl-SI" dirty="0">
                <a:solidFill>
                  <a:schemeClr val="tx2">
                    <a:lumMod val="40000"/>
                    <a:lumOff val="60000"/>
                  </a:schemeClr>
                </a:solidFill>
              </a:rPr>
              <a:t>da</a:t>
            </a:r>
            <a:r>
              <a:rPr lang="sl-SI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	95% </a:t>
            </a:r>
          </a:p>
          <a:p>
            <a:r>
              <a:rPr lang="sl-SI" dirty="0">
                <a:solidFill>
                  <a:schemeClr val="tx1">
                    <a:lumMod val="50000"/>
                    <a:lumOff val="50000"/>
                  </a:schemeClr>
                </a:solidFill>
              </a:rPr>
              <a:t>Kako bi ocenil učitelje, ki so sodelovali na taboru?</a:t>
            </a:r>
          </a:p>
          <a:p>
            <a:pPr marL="0" indent="0">
              <a:buNone/>
            </a:pPr>
            <a:r>
              <a:rPr lang="sl-SI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		</a:t>
            </a:r>
            <a:r>
              <a:rPr lang="sl-SI">
                <a:solidFill>
                  <a:schemeClr val="tx1">
                    <a:lumMod val="50000"/>
                    <a:lumOff val="50000"/>
                  </a:schemeClr>
                </a:solidFill>
              </a:rPr>
              <a:t>odlični   </a:t>
            </a:r>
            <a:r>
              <a:rPr lang="sl-SI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41%</a:t>
            </a:r>
            <a:endParaRPr lang="sl-SI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r>
              <a:rPr lang="sl-SI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	pripravljeni pomagati   25%</a:t>
            </a:r>
          </a:p>
          <a:p>
            <a:pPr marL="0" indent="0">
              <a:buNone/>
            </a:pPr>
            <a:r>
              <a:rPr lang="sl-SI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	sproščeni in prijetni   16% </a:t>
            </a:r>
          </a:p>
          <a:p>
            <a:pPr marL="0" indent="0">
              <a:buNone/>
            </a:pPr>
            <a:r>
              <a:rPr lang="sl-SI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	dobro razlagajo snov   12%</a:t>
            </a:r>
          </a:p>
          <a:p>
            <a:pPr marL="0" indent="0">
              <a:buNone/>
            </a:pPr>
            <a:r>
              <a:rPr lang="sl-SI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	</a:t>
            </a:r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Konferenca slovenskih matematikov, 16. 9. 2023</a:t>
            </a:r>
            <a:endParaRPr lang="en-US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82143B58-7D32-4218-AE3F-9B3B543A94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56" y="-2830"/>
            <a:ext cx="2025903" cy="73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4486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2088859" y="1455701"/>
            <a:ext cx="9401637" cy="3946597"/>
          </a:xfrm>
        </p:spPr>
        <p:txBody>
          <a:bodyPr>
            <a:normAutofit/>
          </a:bodyPr>
          <a:lstStyle/>
          <a:p>
            <a:r>
              <a:rPr lang="sl-SI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Tvoja končna ocena tabora (opisno in številčno od 1 do 5) </a:t>
            </a:r>
          </a:p>
          <a:p>
            <a:pPr marL="0" indent="0">
              <a:buNone/>
            </a:pPr>
            <a:r>
              <a:rPr lang="sl-SI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ocena 1, 2, 3 			0%</a:t>
            </a:r>
          </a:p>
          <a:p>
            <a:pPr marL="0" indent="0">
              <a:buNone/>
            </a:pPr>
            <a:r>
              <a:rPr lang="sl-SI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ocena </a:t>
            </a:r>
            <a:r>
              <a:rPr lang="sl-SI" dirty="0">
                <a:solidFill>
                  <a:schemeClr val="tx2">
                    <a:lumMod val="40000"/>
                    <a:lumOff val="60000"/>
                  </a:schemeClr>
                </a:solidFill>
              </a:rPr>
              <a:t>prav dobro(4)		37%</a:t>
            </a:r>
          </a:p>
          <a:p>
            <a:pPr marL="0" indent="0">
              <a:buNone/>
            </a:pPr>
            <a:r>
              <a:rPr lang="sl-SI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ocena </a:t>
            </a:r>
            <a:r>
              <a:rPr lang="sl-SI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odlično(5)  		63%</a:t>
            </a:r>
          </a:p>
          <a:p>
            <a:r>
              <a:rPr lang="sl-SI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Opisno:</a:t>
            </a:r>
          </a:p>
          <a:p>
            <a:pPr marL="0" indent="0">
              <a:buNone/>
            </a:pPr>
            <a:r>
              <a:rPr lang="sl-SI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- bilo je zabavno, kar si ne bi mislil za matematični tabor;</a:t>
            </a:r>
          </a:p>
          <a:p>
            <a:pPr marL="0" indent="0">
              <a:buNone/>
            </a:pPr>
            <a:r>
              <a:rPr lang="sl-SI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- odličen uvod v intenzivno učenje za maturo; </a:t>
            </a:r>
          </a:p>
          <a:p>
            <a:pPr marL="0" indent="0">
              <a:buNone/>
            </a:pPr>
            <a:r>
              <a:rPr lang="sl-SI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- odlična priprava na maturo iz matematike, saj smo se učili izven </a:t>
            </a:r>
            <a:br>
              <a:rPr lang="sl-SI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sl-SI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	šolskega okolja, kar pomeni brez pritiskov, v sproščenem vzdušju; </a:t>
            </a:r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Konferenca slovenskih matematikov, 16. 9. 2023</a:t>
            </a:r>
            <a:endParaRPr lang="en-US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F76911AA-CF16-4ED3-8805-61475EECD1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56" y="-2830"/>
            <a:ext cx="2025903" cy="73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3960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545996" y="1488613"/>
            <a:ext cx="8596668" cy="388077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sl-SI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Dijaki vsako leto </a:t>
            </a:r>
            <a:r>
              <a:rPr lang="sl-SI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pohvalijo</a:t>
            </a:r>
            <a:r>
              <a:rPr lang="sl-SI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tabor, menijo da bi bilo takih načinov dela lahko več, tudi v nižjih letnikih, za pripravo na maturo pa tudi pri drugih predmetih.</a:t>
            </a:r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Konferenca slovenskih matematikov, 16. 9. 2023</a:t>
            </a:r>
            <a:endParaRPr lang="en-US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C3CA8BDE-06E7-4A96-A62F-9249F35D07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56" y="-2830"/>
            <a:ext cx="2025903" cy="73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8032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značba mesta vsebine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2217" y="944114"/>
            <a:ext cx="9044528" cy="4969771"/>
          </a:xfrm>
          <a:prstGeom prst="rect">
            <a:avLst/>
          </a:prstGeom>
        </p:spPr>
      </p:pic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>
          <a:xfrm>
            <a:off x="62956" y="6387219"/>
            <a:ext cx="6297612" cy="365125"/>
          </a:xfrm>
        </p:spPr>
        <p:txBody>
          <a:bodyPr/>
          <a:lstStyle/>
          <a:p>
            <a:r>
              <a:rPr lang="en-US" dirty="0" err="1"/>
              <a:t>Konferenca</a:t>
            </a:r>
            <a:r>
              <a:rPr lang="en-US" dirty="0"/>
              <a:t> </a:t>
            </a:r>
            <a:r>
              <a:rPr lang="en-US" dirty="0" err="1"/>
              <a:t>slovenskih</a:t>
            </a:r>
            <a:r>
              <a:rPr lang="en-US" dirty="0"/>
              <a:t> </a:t>
            </a:r>
            <a:r>
              <a:rPr lang="en-US" dirty="0" err="1"/>
              <a:t>matematikov</a:t>
            </a:r>
            <a:r>
              <a:rPr lang="en-US" dirty="0"/>
              <a:t>, 16. 9. 2023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E51D075D-A627-4E1D-8E7F-717844899F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56" y="-2830"/>
            <a:ext cx="2025903" cy="73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174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77334" y="2169298"/>
            <a:ext cx="8596668" cy="388077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sl-SI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oktober 2009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l-SI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Na občnem zboru DMFA smo Poljanski matematiki prišli na idejo o taboru. 	Dijaki so bili nad idejo navdušeni.</a:t>
            </a:r>
          </a:p>
          <a:p>
            <a:pPr>
              <a:lnSpc>
                <a:spcPct val="150000"/>
              </a:lnSpc>
            </a:pPr>
            <a:r>
              <a:rPr lang="sl-SI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april 2010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l-SI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Določili smo termin od 13.5. do 15. 5. 2011, ko so ocene že zaključene in še 	ni mature. Prijavili smo se na razpis CŠOD.</a:t>
            </a:r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Konferenca slovenskih matematikov, 16. 9. 2023</a:t>
            </a:r>
            <a:endParaRPr lang="en-US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2666" y="844612"/>
            <a:ext cx="2299742" cy="2171575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F9B5EA53-77BD-4573-B66C-18AB8AD07C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56" y="-2830"/>
            <a:ext cx="2025903" cy="73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600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035285" y="1078409"/>
            <a:ext cx="8596668" cy="388077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sl-SI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Do aprila 2011 smo se dogovorili o načinu dela. Odločili smo se za delo v skupinah in ne frontalno razlago.</a:t>
            </a:r>
          </a:p>
          <a:p>
            <a:pPr>
              <a:lnSpc>
                <a:spcPct val="150000"/>
              </a:lnSpc>
            </a:pPr>
            <a:r>
              <a:rPr lang="sl-SI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Pripravili smo vse, da bo tabor lepo tekel (prijave, cena, položnice, avtobus, navodila dijakom, gradivo za delo).</a:t>
            </a:r>
          </a:p>
          <a:p>
            <a:endParaRPr lang="sl-SI" dirty="0"/>
          </a:p>
          <a:p>
            <a:endParaRPr lang="sl-SI" dirty="0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Konferenca slovenskih matematikov, 16. 9. 2023</a:t>
            </a:r>
            <a:endParaRPr lang="en-US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5203" y="3158140"/>
            <a:ext cx="4321593" cy="2883222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C0FA6002-B441-48DD-823A-AC2C8590DB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56" y="-2830"/>
            <a:ext cx="2025903" cy="73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5222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93892" y="1081569"/>
            <a:ext cx="8596668" cy="388077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sl-SI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Od maja 2011 dalje poteka matematičen tabor vsako leto ob približno istem času (razen 2020 in 2021 zaradi </a:t>
            </a:r>
            <a:r>
              <a:rPr lang="sl-SI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covida</a:t>
            </a:r>
            <a:r>
              <a:rPr lang="sl-SI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). </a:t>
            </a:r>
          </a:p>
          <a:p>
            <a:pPr>
              <a:lnSpc>
                <a:spcPct val="150000"/>
              </a:lnSpc>
            </a:pPr>
            <a:r>
              <a:rPr lang="sl-SI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Običajna lokacija je Bohinj, le dve leti, ker so dom prenavljali, smo bili v Tolminu (CŠOD Soča).</a:t>
            </a:r>
          </a:p>
          <a:p>
            <a:pPr>
              <a:lnSpc>
                <a:spcPct val="150000"/>
              </a:lnSpc>
            </a:pPr>
            <a:endParaRPr lang="sl-SI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Konferenca slovenskih matematikov, 16. 9. 2023</a:t>
            </a:r>
            <a:endParaRPr lang="en-US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5499" y="3475141"/>
            <a:ext cx="3595120" cy="2026711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7819" y="3475141"/>
            <a:ext cx="3143168" cy="2032309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C94FF6AA-0CEB-4B47-9164-0B732E8E69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56" y="-2830"/>
            <a:ext cx="2025903" cy="73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95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95447" y="1122658"/>
            <a:ext cx="8596668" cy="388077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sl-SI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Odhod v petek po pouku, želimo, da je odhod avtobusa okrog 14ih, saj kasneje pademo v </a:t>
            </a:r>
            <a:r>
              <a:rPr lang="sl-SI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gužvo</a:t>
            </a:r>
            <a:r>
              <a:rPr lang="sl-SI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 se s tem pričetek reševanja nalog zamakne.</a:t>
            </a:r>
          </a:p>
          <a:p>
            <a:pPr>
              <a:lnSpc>
                <a:spcPct val="150000"/>
              </a:lnSpc>
            </a:pPr>
            <a:endParaRPr lang="sl-SI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Konferenca slovenskih matematikov, 16. 9. 2023</a:t>
            </a:r>
            <a:endParaRPr lang="en-US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8050" y="2211594"/>
            <a:ext cx="2551461" cy="3829768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77491B83-B16B-4658-BF66-BED089A33F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56" y="-2830"/>
            <a:ext cx="2025903" cy="73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189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77334" y="1002908"/>
            <a:ext cx="8596668" cy="388077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sl-SI" dirty="0">
                <a:solidFill>
                  <a:schemeClr val="tx1">
                    <a:lumMod val="50000"/>
                    <a:lumOff val="50000"/>
                  </a:schemeClr>
                </a:solidFill>
              </a:rPr>
              <a:t>Število udeležencev se giblje od 75 do 96, zato poleg matematikov sodelujeta vedno še eden ali dva učitelja.</a:t>
            </a:r>
          </a:p>
          <a:p>
            <a:pPr>
              <a:lnSpc>
                <a:spcPct val="150000"/>
              </a:lnSpc>
            </a:pPr>
            <a:endParaRPr lang="sl-SI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sl-SI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Konferenca slovenskih matematikov, 16. 9. 2023</a:t>
            </a:r>
            <a:endParaRPr lang="en-US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7998" y="2452427"/>
            <a:ext cx="4534484" cy="3402665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1C84B123-7A90-4853-8427-AE7A1DF5B0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56" y="-2830"/>
            <a:ext cx="2025903" cy="73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8296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399578" y="927407"/>
            <a:ext cx="8596668" cy="11530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sl-SI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Delo se začne takoj po prihodu. Dijaki so razdeljeni v štiri skupine: dve osnovni ravni, dve višji.</a:t>
            </a:r>
          </a:p>
          <a:p>
            <a:pPr>
              <a:lnSpc>
                <a:spcPct val="150000"/>
              </a:lnSpc>
            </a:pPr>
            <a:endParaRPr lang="sl-SI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Konferenca slovenskih matematikov, 16. 9. 2023</a:t>
            </a:r>
            <a:endParaRPr lang="en-US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4032" y="2559880"/>
            <a:ext cx="5335895" cy="3002071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258" y="2559879"/>
            <a:ext cx="5040320" cy="3002071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A490F6BD-B625-495A-ACA2-87C509E976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56" y="-2830"/>
            <a:ext cx="2025903" cy="73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6215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značba mesta vsebine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334" y="943966"/>
            <a:ext cx="4922727" cy="3695145"/>
          </a:xfrm>
          <a:prstGeom prst="rect">
            <a:avLst/>
          </a:prstGeom>
        </p:spPr>
      </p:pic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Konferenca slovenskih matematikov, 16. 9. 2023</a:t>
            </a:r>
            <a:endParaRPr lang="en-US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4989" y="2130805"/>
            <a:ext cx="5883797" cy="3310330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DC0B51C9-483C-4BCA-8FE4-276C0B3DE78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56" y="-2830"/>
            <a:ext cx="2025903" cy="73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4602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272952" y="1488613"/>
            <a:ext cx="8596668" cy="388077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sl-SI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Vsak učitelj matematike je v vsaki od skupin najmanj enkrat.</a:t>
            </a:r>
          </a:p>
          <a:p>
            <a:pPr>
              <a:lnSpc>
                <a:spcPct val="150000"/>
              </a:lnSpc>
            </a:pPr>
            <a:r>
              <a:rPr lang="sl-SI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Dijaki rešujejo naloge zadnjih deset matur, ki jih dobijo natisnjene v posebni brošuri, samostojno, lahko se posvetujejo med seboj, kjer se zatakne pa priskoči na pomoč učitelj, ki je v skupini ves čas prisoten. Rešitev v skripti ni, cela skupina ima le eno ali dve knjigi rešitev. Odmori in menjava učiteljev so vsakih 90 minut.</a:t>
            </a:r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Konferenca slovenskih matematikov, 16. 9. 2023</a:t>
            </a:r>
            <a:endParaRPr lang="en-US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8F73B156-5FFD-4251-9BD3-20DC5884EB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56" y="-2830"/>
            <a:ext cx="2025903" cy="73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248440"/>
      </p:ext>
    </p:extLst>
  </p:cSld>
  <p:clrMapOvr>
    <a:masterClrMapping/>
  </p:clrMapOvr>
</p:sld>
</file>

<file path=ppt/theme/theme1.xml><?xml version="1.0" encoding="utf-8"?>
<a:theme xmlns:a="http://schemas.openxmlformats.org/drawingml/2006/main" name="Gladko">
  <a:themeElements>
    <a:clrScheme name="Gladko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Gladko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ladk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91</TotalTime>
  <Words>525</Words>
  <Application>Microsoft Office PowerPoint</Application>
  <PresentationFormat>Širokozaslonsko</PresentationFormat>
  <Paragraphs>71</Paragraphs>
  <Slides>18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18</vt:i4>
      </vt:variant>
    </vt:vector>
  </HeadingPairs>
  <TitlesOfParts>
    <vt:vector size="23" baseType="lpstr">
      <vt:lpstr>Arial</vt:lpstr>
      <vt:lpstr>Calibri</vt:lpstr>
      <vt:lpstr>Trebuchet MS</vt:lpstr>
      <vt:lpstr>Wingdings 3</vt:lpstr>
      <vt:lpstr>Gladko</vt:lpstr>
      <vt:lpstr>MATEMATIČNI TABOR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MATEMATIČNI TABOR</dc:title>
  <dc:creator>Nataša Jerman</dc:creator>
  <cp:lastModifiedBy>Nataša Jerman</cp:lastModifiedBy>
  <cp:revision>47</cp:revision>
  <dcterms:created xsi:type="dcterms:W3CDTF">2023-09-12T08:16:19Z</dcterms:created>
  <dcterms:modified xsi:type="dcterms:W3CDTF">2023-09-15T15:28:53Z</dcterms:modified>
</cp:coreProperties>
</file>