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73" r:id="rId8"/>
    <p:sldId id="315" r:id="rId9"/>
    <p:sldId id="316" r:id="rId10"/>
    <p:sldId id="260" r:id="rId11"/>
    <p:sldId id="318" r:id="rId12"/>
    <p:sldId id="319" r:id="rId13"/>
    <p:sldId id="274" r:id="rId14"/>
    <p:sldId id="261" r:id="rId15"/>
    <p:sldId id="320" r:id="rId16"/>
    <p:sldId id="322" r:id="rId17"/>
    <p:sldId id="32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24DE4-83BE-453C-BE93-874BE5CB8163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64FF8831-4E4C-48B0-9F33-D4721FF48A99}">
      <dgm:prSet phldrT="[Text]"/>
      <dgm:spPr/>
      <dgm:t>
        <a:bodyPr/>
        <a:lstStyle/>
        <a:p>
          <a:r>
            <a:rPr lang="en-US" dirty="0" err="1"/>
            <a:t>Kriptologija</a:t>
          </a:r>
          <a:endParaRPr lang="en-SI" dirty="0"/>
        </a:p>
      </dgm:t>
    </dgm:pt>
    <dgm:pt modelId="{838DAB35-AE16-431A-882C-F9D4614BC943}" type="parTrans" cxnId="{BA781D5C-7955-45B1-BD0C-7AC3F0D0BCED}">
      <dgm:prSet/>
      <dgm:spPr/>
      <dgm:t>
        <a:bodyPr/>
        <a:lstStyle/>
        <a:p>
          <a:endParaRPr lang="en-SI"/>
        </a:p>
      </dgm:t>
    </dgm:pt>
    <dgm:pt modelId="{6357BE35-7DFF-48E2-9119-7071C980C453}" type="sibTrans" cxnId="{BA781D5C-7955-45B1-BD0C-7AC3F0D0BCED}">
      <dgm:prSet/>
      <dgm:spPr/>
      <dgm:t>
        <a:bodyPr/>
        <a:lstStyle/>
        <a:p>
          <a:endParaRPr lang="en-SI"/>
        </a:p>
      </dgm:t>
    </dgm:pt>
    <dgm:pt modelId="{E8141BBF-42A2-4383-9D12-5B0EF5A0F8BE}">
      <dgm:prSet phldrT="[Text]"/>
      <dgm:spPr/>
      <dgm:t>
        <a:bodyPr/>
        <a:lstStyle/>
        <a:p>
          <a:r>
            <a:rPr lang="en-US" dirty="0" err="1"/>
            <a:t>Kriptografija</a:t>
          </a:r>
          <a:endParaRPr lang="en-SI" dirty="0"/>
        </a:p>
      </dgm:t>
    </dgm:pt>
    <dgm:pt modelId="{F475F177-9302-46AC-93CB-80F7B2089F7E}" type="parTrans" cxnId="{3C1B396F-A9E3-41D1-9711-3CBA2DCF2E9D}">
      <dgm:prSet/>
      <dgm:spPr/>
      <dgm:t>
        <a:bodyPr/>
        <a:lstStyle/>
        <a:p>
          <a:endParaRPr lang="en-SI"/>
        </a:p>
      </dgm:t>
    </dgm:pt>
    <dgm:pt modelId="{3AF245B3-C92C-4DBA-8395-3BF2DCF21EEE}" type="sibTrans" cxnId="{3C1B396F-A9E3-41D1-9711-3CBA2DCF2E9D}">
      <dgm:prSet/>
      <dgm:spPr/>
      <dgm:t>
        <a:bodyPr/>
        <a:lstStyle/>
        <a:p>
          <a:endParaRPr lang="en-SI"/>
        </a:p>
      </dgm:t>
    </dgm:pt>
    <dgm:pt modelId="{8502588E-D24B-4F28-A60B-73BA52578A37}">
      <dgm:prSet phldrT="[Text]"/>
      <dgm:spPr/>
      <dgm:t>
        <a:bodyPr/>
        <a:lstStyle/>
        <a:p>
          <a:r>
            <a:rPr lang="en-US" dirty="0" err="1"/>
            <a:t>Boolove</a:t>
          </a:r>
          <a:r>
            <a:rPr lang="en-US" dirty="0"/>
            <a:t> </a:t>
          </a:r>
          <a:r>
            <a:rPr lang="en-US" dirty="0" err="1"/>
            <a:t>funkcije</a:t>
          </a:r>
          <a:endParaRPr lang="en-SI" dirty="0"/>
        </a:p>
      </dgm:t>
    </dgm:pt>
    <dgm:pt modelId="{F418FDAC-32D5-48E6-8C89-F9D363B8A2F8}" type="parTrans" cxnId="{4C839128-8BB4-44C8-B946-F078809F778E}">
      <dgm:prSet/>
      <dgm:spPr/>
      <dgm:t>
        <a:bodyPr/>
        <a:lstStyle/>
        <a:p>
          <a:endParaRPr lang="en-SI"/>
        </a:p>
      </dgm:t>
    </dgm:pt>
    <dgm:pt modelId="{4D460D6A-54D8-427E-B946-6C38147A0415}" type="sibTrans" cxnId="{4C839128-8BB4-44C8-B946-F078809F778E}">
      <dgm:prSet/>
      <dgm:spPr/>
      <dgm:t>
        <a:bodyPr/>
        <a:lstStyle/>
        <a:p>
          <a:endParaRPr lang="en-SI"/>
        </a:p>
      </dgm:t>
    </dgm:pt>
    <dgm:pt modelId="{A3417CB2-DA39-4C47-9021-D6B1C8B96EC3}">
      <dgm:prSet phldrT="[Text]"/>
      <dgm:spPr/>
      <dgm:t>
        <a:bodyPr/>
        <a:lstStyle/>
        <a:p>
          <a:r>
            <a:rPr lang="en-US" dirty="0" err="1"/>
            <a:t>Ukrivljene</a:t>
          </a:r>
          <a:r>
            <a:rPr lang="en-US" dirty="0"/>
            <a:t> </a:t>
          </a:r>
          <a:r>
            <a:rPr lang="en-US" dirty="0" err="1"/>
            <a:t>funkcije</a:t>
          </a:r>
          <a:endParaRPr lang="en-SI" dirty="0"/>
        </a:p>
      </dgm:t>
    </dgm:pt>
    <dgm:pt modelId="{4A0FA2A1-ADE3-47C6-AE1F-7C724F052712}" type="parTrans" cxnId="{C610888B-985E-4471-B5EC-B3AC17F69251}">
      <dgm:prSet/>
      <dgm:spPr/>
      <dgm:t>
        <a:bodyPr/>
        <a:lstStyle/>
        <a:p>
          <a:endParaRPr lang="en-SI"/>
        </a:p>
      </dgm:t>
    </dgm:pt>
    <dgm:pt modelId="{BDC82FAA-0425-4F60-A42B-A0A34BF9E066}" type="sibTrans" cxnId="{C610888B-985E-4471-B5EC-B3AC17F69251}">
      <dgm:prSet/>
      <dgm:spPr/>
      <dgm:t>
        <a:bodyPr/>
        <a:lstStyle/>
        <a:p>
          <a:endParaRPr lang="en-SI"/>
        </a:p>
      </dgm:t>
    </dgm:pt>
    <dgm:pt modelId="{A348955B-0413-4FF1-BA5A-885E94D13809}">
      <dgm:prSet phldrT="[Text]"/>
      <dgm:spPr/>
      <dgm:t>
        <a:bodyPr/>
        <a:lstStyle/>
        <a:p>
          <a:r>
            <a:rPr lang="en-US" dirty="0"/>
            <a:t>MM</a:t>
          </a:r>
          <a:endParaRPr lang="en-SI" dirty="0"/>
        </a:p>
      </dgm:t>
    </dgm:pt>
    <dgm:pt modelId="{B79B259E-F362-4A97-8EBE-9AACD599F33E}" type="parTrans" cxnId="{20DD4922-BFEA-4236-B53D-4363BA9DB037}">
      <dgm:prSet/>
      <dgm:spPr/>
      <dgm:t>
        <a:bodyPr/>
        <a:lstStyle/>
        <a:p>
          <a:endParaRPr lang="en-SI"/>
        </a:p>
      </dgm:t>
    </dgm:pt>
    <dgm:pt modelId="{B2BBEF98-3B00-429C-8359-DCEB71EBD15E}" type="sibTrans" cxnId="{20DD4922-BFEA-4236-B53D-4363BA9DB037}">
      <dgm:prSet/>
      <dgm:spPr/>
      <dgm:t>
        <a:bodyPr/>
        <a:lstStyle/>
        <a:p>
          <a:endParaRPr lang="en-SI"/>
        </a:p>
      </dgm:t>
    </dgm:pt>
    <dgm:pt modelId="{7BB6B0D8-6B0B-4EE3-B281-581030606243}" type="pres">
      <dgm:prSet presAssocID="{8B224DE4-83BE-453C-BE93-874BE5CB8163}" presName="Name0" presStyleCnt="0">
        <dgm:presLayoutVars>
          <dgm:dir/>
          <dgm:animLvl val="lvl"/>
          <dgm:resizeHandles val="exact"/>
        </dgm:presLayoutVars>
      </dgm:prSet>
      <dgm:spPr/>
    </dgm:pt>
    <dgm:pt modelId="{1D1934D8-44D9-453A-9F97-39E4669026C5}" type="pres">
      <dgm:prSet presAssocID="{64FF8831-4E4C-48B0-9F33-D4721FF48A99}" presName="Name8" presStyleCnt="0"/>
      <dgm:spPr/>
    </dgm:pt>
    <dgm:pt modelId="{77A9D1FB-5A60-4471-8140-469F322D1FC3}" type="pres">
      <dgm:prSet presAssocID="{64FF8831-4E4C-48B0-9F33-D4721FF48A99}" presName="level" presStyleLbl="node1" presStyleIdx="0" presStyleCnt="5">
        <dgm:presLayoutVars>
          <dgm:chMax val="1"/>
          <dgm:bulletEnabled val="1"/>
        </dgm:presLayoutVars>
      </dgm:prSet>
      <dgm:spPr/>
    </dgm:pt>
    <dgm:pt modelId="{B0899352-2876-4F72-8684-FF69EC78701F}" type="pres">
      <dgm:prSet presAssocID="{64FF8831-4E4C-48B0-9F33-D4721FF48A9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6DA6F4-B892-4D64-91E9-72D7D1389C81}" type="pres">
      <dgm:prSet presAssocID="{E8141BBF-42A2-4383-9D12-5B0EF5A0F8BE}" presName="Name8" presStyleCnt="0"/>
      <dgm:spPr/>
    </dgm:pt>
    <dgm:pt modelId="{8809E349-39B3-4E5A-8CFD-20F113EC95CE}" type="pres">
      <dgm:prSet presAssocID="{E8141BBF-42A2-4383-9D12-5B0EF5A0F8BE}" presName="level" presStyleLbl="node1" presStyleIdx="1" presStyleCnt="5">
        <dgm:presLayoutVars>
          <dgm:chMax val="1"/>
          <dgm:bulletEnabled val="1"/>
        </dgm:presLayoutVars>
      </dgm:prSet>
      <dgm:spPr/>
    </dgm:pt>
    <dgm:pt modelId="{8D0D98ED-0623-4750-8702-D3FCF3182A39}" type="pres">
      <dgm:prSet presAssocID="{E8141BBF-42A2-4383-9D12-5B0EF5A0F8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BDEED3-F6D8-412C-81F1-6AC593DF4313}" type="pres">
      <dgm:prSet presAssocID="{8502588E-D24B-4F28-A60B-73BA52578A37}" presName="Name8" presStyleCnt="0"/>
      <dgm:spPr/>
    </dgm:pt>
    <dgm:pt modelId="{365EFF41-D2AC-4C61-9F2D-D1CDDFFBE176}" type="pres">
      <dgm:prSet presAssocID="{8502588E-D24B-4F28-A60B-73BA52578A37}" presName="level" presStyleLbl="node1" presStyleIdx="2" presStyleCnt="5">
        <dgm:presLayoutVars>
          <dgm:chMax val="1"/>
          <dgm:bulletEnabled val="1"/>
        </dgm:presLayoutVars>
      </dgm:prSet>
      <dgm:spPr/>
    </dgm:pt>
    <dgm:pt modelId="{82F285DC-4565-4411-A370-3A356B7AEE88}" type="pres">
      <dgm:prSet presAssocID="{8502588E-D24B-4F28-A60B-73BA52578A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ACBABF-4614-4D9B-9693-BE92DE14E138}" type="pres">
      <dgm:prSet presAssocID="{A3417CB2-DA39-4C47-9021-D6B1C8B96EC3}" presName="Name8" presStyleCnt="0"/>
      <dgm:spPr/>
    </dgm:pt>
    <dgm:pt modelId="{F3968A45-D584-4680-A2EE-605EF0E45828}" type="pres">
      <dgm:prSet presAssocID="{A3417CB2-DA39-4C47-9021-D6B1C8B96EC3}" presName="level" presStyleLbl="node1" presStyleIdx="3" presStyleCnt="5">
        <dgm:presLayoutVars>
          <dgm:chMax val="1"/>
          <dgm:bulletEnabled val="1"/>
        </dgm:presLayoutVars>
      </dgm:prSet>
      <dgm:spPr/>
    </dgm:pt>
    <dgm:pt modelId="{9F4D1C07-A1C2-4BD5-AC6B-937C4A88D7D2}" type="pres">
      <dgm:prSet presAssocID="{A3417CB2-DA39-4C47-9021-D6B1C8B96E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10A8D3-A912-49A6-A5F2-5F8CA7E84B35}" type="pres">
      <dgm:prSet presAssocID="{A348955B-0413-4FF1-BA5A-885E94D13809}" presName="Name8" presStyleCnt="0"/>
      <dgm:spPr/>
    </dgm:pt>
    <dgm:pt modelId="{90584933-A7F8-4A34-B804-912656A6CD6F}" type="pres">
      <dgm:prSet presAssocID="{A348955B-0413-4FF1-BA5A-885E94D13809}" presName="level" presStyleLbl="node1" presStyleIdx="4" presStyleCnt="5" custLinFactNeighborX="-299">
        <dgm:presLayoutVars>
          <dgm:chMax val="1"/>
          <dgm:bulletEnabled val="1"/>
        </dgm:presLayoutVars>
      </dgm:prSet>
      <dgm:spPr/>
    </dgm:pt>
    <dgm:pt modelId="{55AF7ADE-0882-45A7-AE84-DBE498EF7A54}" type="pres">
      <dgm:prSet presAssocID="{A348955B-0413-4FF1-BA5A-885E94D1380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8AF11D-4F23-4BE1-B215-5F80FE556D2B}" type="presOf" srcId="{64FF8831-4E4C-48B0-9F33-D4721FF48A99}" destId="{77A9D1FB-5A60-4471-8140-469F322D1FC3}" srcOrd="0" destOrd="0" presId="urn:microsoft.com/office/officeart/2005/8/layout/pyramid3"/>
    <dgm:cxn modelId="{20DD4922-BFEA-4236-B53D-4363BA9DB037}" srcId="{8B224DE4-83BE-453C-BE93-874BE5CB8163}" destId="{A348955B-0413-4FF1-BA5A-885E94D13809}" srcOrd="4" destOrd="0" parTransId="{B79B259E-F362-4A97-8EBE-9AACD599F33E}" sibTransId="{B2BBEF98-3B00-429C-8359-DCEB71EBD15E}"/>
    <dgm:cxn modelId="{4C839128-8BB4-44C8-B946-F078809F778E}" srcId="{8B224DE4-83BE-453C-BE93-874BE5CB8163}" destId="{8502588E-D24B-4F28-A60B-73BA52578A37}" srcOrd="2" destOrd="0" parTransId="{F418FDAC-32D5-48E6-8C89-F9D363B8A2F8}" sibTransId="{4D460D6A-54D8-427E-B946-6C38147A0415}"/>
    <dgm:cxn modelId="{0757652A-29A9-4CC0-A730-AB6ED37A1390}" type="presOf" srcId="{8502588E-D24B-4F28-A60B-73BA52578A37}" destId="{82F285DC-4565-4411-A370-3A356B7AEE88}" srcOrd="1" destOrd="0" presId="urn:microsoft.com/office/officeart/2005/8/layout/pyramid3"/>
    <dgm:cxn modelId="{6FB4142F-3C51-4F0C-AB4F-6BEE59B30FA7}" type="presOf" srcId="{A3417CB2-DA39-4C47-9021-D6B1C8B96EC3}" destId="{F3968A45-D584-4680-A2EE-605EF0E45828}" srcOrd="0" destOrd="0" presId="urn:microsoft.com/office/officeart/2005/8/layout/pyramid3"/>
    <dgm:cxn modelId="{BA781D5C-7955-45B1-BD0C-7AC3F0D0BCED}" srcId="{8B224DE4-83BE-453C-BE93-874BE5CB8163}" destId="{64FF8831-4E4C-48B0-9F33-D4721FF48A99}" srcOrd="0" destOrd="0" parTransId="{838DAB35-AE16-431A-882C-F9D4614BC943}" sibTransId="{6357BE35-7DFF-48E2-9119-7071C980C453}"/>
    <dgm:cxn modelId="{880D616A-123A-498F-AD38-550FA03C33E7}" type="presOf" srcId="{8B224DE4-83BE-453C-BE93-874BE5CB8163}" destId="{7BB6B0D8-6B0B-4EE3-B281-581030606243}" srcOrd="0" destOrd="0" presId="urn:microsoft.com/office/officeart/2005/8/layout/pyramid3"/>
    <dgm:cxn modelId="{3C1B396F-A9E3-41D1-9711-3CBA2DCF2E9D}" srcId="{8B224DE4-83BE-453C-BE93-874BE5CB8163}" destId="{E8141BBF-42A2-4383-9D12-5B0EF5A0F8BE}" srcOrd="1" destOrd="0" parTransId="{F475F177-9302-46AC-93CB-80F7B2089F7E}" sibTransId="{3AF245B3-C92C-4DBA-8395-3BF2DCF21EEE}"/>
    <dgm:cxn modelId="{43553450-BD53-4DB7-94FC-AD8FE261CD69}" type="presOf" srcId="{A348955B-0413-4FF1-BA5A-885E94D13809}" destId="{90584933-A7F8-4A34-B804-912656A6CD6F}" srcOrd="0" destOrd="0" presId="urn:microsoft.com/office/officeart/2005/8/layout/pyramid3"/>
    <dgm:cxn modelId="{C610888B-985E-4471-B5EC-B3AC17F69251}" srcId="{8B224DE4-83BE-453C-BE93-874BE5CB8163}" destId="{A3417CB2-DA39-4C47-9021-D6B1C8B96EC3}" srcOrd="3" destOrd="0" parTransId="{4A0FA2A1-ADE3-47C6-AE1F-7C724F052712}" sibTransId="{BDC82FAA-0425-4F60-A42B-A0A34BF9E066}"/>
    <dgm:cxn modelId="{554248A9-2614-4283-A901-39431EE51010}" type="presOf" srcId="{A348955B-0413-4FF1-BA5A-885E94D13809}" destId="{55AF7ADE-0882-45A7-AE84-DBE498EF7A54}" srcOrd="1" destOrd="0" presId="urn:microsoft.com/office/officeart/2005/8/layout/pyramid3"/>
    <dgm:cxn modelId="{D5D0FEBA-21F3-4422-8B10-25402EFFD13C}" type="presOf" srcId="{E8141BBF-42A2-4383-9D12-5B0EF5A0F8BE}" destId="{8809E349-39B3-4E5A-8CFD-20F113EC95CE}" srcOrd="0" destOrd="0" presId="urn:microsoft.com/office/officeart/2005/8/layout/pyramid3"/>
    <dgm:cxn modelId="{1F0BC4C7-C511-4E36-8C4A-AC255BF5A99A}" type="presOf" srcId="{8502588E-D24B-4F28-A60B-73BA52578A37}" destId="{365EFF41-D2AC-4C61-9F2D-D1CDDFFBE176}" srcOrd="0" destOrd="0" presId="urn:microsoft.com/office/officeart/2005/8/layout/pyramid3"/>
    <dgm:cxn modelId="{9F9C82CA-3CB5-48AB-A8B4-7BC987CE4778}" type="presOf" srcId="{64FF8831-4E4C-48B0-9F33-D4721FF48A99}" destId="{B0899352-2876-4F72-8684-FF69EC78701F}" srcOrd="1" destOrd="0" presId="urn:microsoft.com/office/officeart/2005/8/layout/pyramid3"/>
    <dgm:cxn modelId="{9BC22DD2-6179-475F-848A-A30583E8DB08}" type="presOf" srcId="{A3417CB2-DA39-4C47-9021-D6B1C8B96EC3}" destId="{9F4D1C07-A1C2-4BD5-AC6B-937C4A88D7D2}" srcOrd="1" destOrd="0" presId="urn:microsoft.com/office/officeart/2005/8/layout/pyramid3"/>
    <dgm:cxn modelId="{978B4EDF-A3AC-4EB1-A90D-E8CD751EF963}" type="presOf" srcId="{E8141BBF-42A2-4383-9D12-5B0EF5A0F8BE}" destId="{8D0D98ED-0623-4750-8702-D3FCF3182A39}" srcOrd="1" destOrd="0" presId="urn:microsoft.com/office/officeart/2005/8/layout/pyramid3"/>
    <dgm:cxn modelId="{6BDB0BF7-E52A-48FA-9F48-B34D6FCE1E02}" type="presParOf" srcId="{7BB6B0D8-6B0B-4EE3-B281-581030606243}" destId="{1D1934D8-44D9-453A-9F97-39E4669026C5}" srcOrd="0" destOrd="0" presId="urn:microsoft.com/office/officeart/2005/8/layout/pyramid3"/>
    <dgm:cxn modelId="{78B6BB77-90FE-4567-8117-961318DF5CA1}" type="presParOf" srcId="{1D1934D8-44D9-453A-9F97-39E4669026C5}" destId="{77A9D1FB-5A60-4471-8140-469F322D1FC3}" srcOrd="0" destOrd="0" presId="urn:microsoft.com/office/officeart/2005/8/layout/pyramid3"/>
    <dgm:cxn modelId="{4F06E18B-DD70-49C0-A5D2-B5854F67AD60}" type="presParOf" srcId="{1D1934D8-44D9-453A-9F97-39E4669026C5}" destId="{B0899352-2876-4F72-8684-FF69EC78701F}" srcOrd="1" destOrd="0" presId="urn:microsoft.com/office/officeart/2005/8/layout/pyramid3"/>
    <dgm:cxn modelId="{0578476B-5E90-46DF-BE10-414ED877E157}" type="presParOf" srcId="{7BB6B0D8-6B0B-4EE3-B281-581030606243}" destId="{AA6DA6F4-B892-4D64-91E9-72D7D1389C81}" srcOrd="1" destOrd="0" presId="urn:microsoft.com/office/officeart/2005/8/layout/pyramid3"/>
    <dgm:cxn modelId="{2625932D-C9C3-4EF5-93B8-9826622EEA39}" type="presParOf" srcId="{AA6DA6F4-B892-4D64-91E9-72D7D1389C81}" destId="{8809E349-39B3-4E5A-8CFD-20F113EC95CE}" srcOrd="0" destOrd="0" presId="urn:microsoft.com/office/officeart/2005/8/layout/pyramid3"/>
    <dgm:cxn modelId="{95343F64-1514-45E2-8F46-AE245E04C4AD}" type="presParOf" srcId="{AA6DA6F4-B892-4D64-91E9-72D7D1389C81}" destId="{8D0D98ED-0623-4750-8702-D3FCF3182A39}" srcOrd="1" destOrd="0" presId="urn:microsoft.com/office/officeart/2005/8/layout/pyramid3"/>
    <dgm:cxn modelId="{6C37C459-71F0-4589-B355-EED6B1C288FB}" type="presParOf" srcId="{7BB6B0D8-6B0B-4EE3-B281-581030606243}" destId="{EFBDEED3-F6D8-412C-81F1-6AC593DF4313}" srcOrd="2" destOrd="0" presId="urn:microsoft.com/office/officeart/2005/8/layout/pyramid3"/>
    <dgm:cxn modelId="{0B9BDD0E-351A-4831-A151-4159EF633FA7}" type="presParOf" srcId="{EFBDEED3-F6D8-412C-81F1-6AC593DF4313}" destId="{365EFF41-D2AC-4C61-9F2D-D1CDDFFBE176}" srcOrd="0" destOrd="0" presId="urn:microsoft.com/office/officeart/2005/8/layout/pyramid3"/>
    <dgm:cxn modelId="{43819981-F723-4555-8013-46024ABC20A7}" type="presParOf" srcId="{EFBDEED3-F6D8-412C-81F1-6AC593DF4313}" destId="{82F285DC-4565-4411-A370-3A356B7AEE88}" srcOrd="1" destOrd="0" presId="urn:microsoft.com/office/officeart/2005/8/layout/pyramid3"/>
    <dgm:cxn modelId="{11A34795-C964-4509-B867-FC6747684BA4}" type="presParOf" srcId="{7BB6B0D8-6B0B-4EE3-B281-581030606243}" destId="{2CACBABF-4614-4D9B-9693-BE92DE14E138}" srcOrd="3" destOrd="0" presId="urn:microsoft.com/office/officeart/2005/8/layout/pyramid3"/>
    <dgm:cxn modelId="{4E20C25C-F5AA-4722-AB7F-E835E6B1D8F2}" type="presParOf" srcId="{2CACBABF-4614-4D9B-9693-BE92DE14E138}" destId="{F3968A45-D584-4680-A2EE-605EF0E45828}" srcOrd="0" destOrd="0" presId="urn:microsoft.com/office/officeart/2005/8/layout/pyramid3"/>
    <dgm:cxn modelId="{772D2671-7A01-4521-8D4A-7344880BB3A8}" type="presParOf" srcId="{2CACBABF-4614-4D9B-9693-BE92DE14E138}" destId="{9F4D1C07-A1C2-4BD5-AC6B-937C4A88D7D2}" srcOrd="1" destOrd="0" presId="urn:microsoft.com/office/officeart/2005/8/layout/pyramid3"/>
    <dgm:cxn modelId="{B69A7441-8932-4D95-8841-881D749A8B82}" type="presParOf" srcId="{7BB6B0D8-6B0B-4EE3-B281-581030606243}" destId="{EB10A8D3-A912-49A6-A5F2-5F8CA7E84B35}" srcOrd="4" destOrd="0" presId="urn:microsoft.com/office/officeart/2005/8/layout/pyramid3"/>
    <dgm:cxn modelId="{B395D64E-A77C-47C5-B634-DC3B036BAFC2}" type="presParOf" srcId="{EB10A8D3-A912-49A6-A5F2-5F8CA7E84B35}" destId="{90584933-A7F8-4A34-B804-912656A6CD6F}" srcOrd="0" destOrd="0" presId="urn:microsoft.com/office/officeart/2005/8/layout/pyramid3"/>
    <dgm:cxn modelId="{BFFC9430-C09E-46F8-9CB8-1B4197D1FA60}" type="presParOf" srcId="{EB10A8D3-A912-49A6-A5F2-5F8CA7E84B35}" destId="{55AF7ADE-0882-45A7-AE84-DBE498EF7A5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D1FB-5A60-4471-8140-469F322D1FC3}">
      <dsp:nvSpPr>
        <dsp:cNvPr id="0" name=""/>
        <dsp:cNvSpPr/>
      </dsp:nvSpPr>
      <dsp:spPr>
        <a:xfrm rot="10800000">
          <a:off x="0" y="0"/>
          <a:ext cx="10677444" cy="1371600"/>
        </a:xfrm>
        <a:prstGeom prst="trapezoid">
          <a:avLst>
            <a:gd name="adj" fmla="val 778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Kriptologija</a:t>
          </a:r>
          <a:endParaRPr lang="en-SI" sz="4400" kern="1200" dirty="0"/>
        </a:p>
      </dsp:txBody>
      <dsp:txXfrm rot="-10800000">
        <a:off x="1868552" y="0"/>
        <a:ext cx="6940338" cy="1371600"/>
      </dsp:txXfrm>
    </dsp:sp>
    <dsp:sp modelId="{8809E349-39B3-4E5A-8CFD-20F113EC95CE}">
      <dsp:nvSpPr>
        <dsp:cNvPr id="0" name=""/>
        <dsp:cNvSpPr/>
      </dsp:nvSpPr>
      <dsp:spPr>
        <a:xfrm rot="10800000">
          <a:off x="1067744" y="1371600"/>
          <a:ext cx="8541955" cy="1371600"/>
        </a:xfrm>
        <a:prstGeom prst="trapezoid">
          <a:avLst>
            <a:gd name="adj" fmla="val 778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Kriptografija</a:t>
          </a:r>
          <a:endParaRPr lang="en-SI" sz="4400" kern="1200" dirty="0"/>
        </a:p>
      </dsp:txBody>
      <dsp:txXfrm rot="-10800000">
        <a:off x="2562586" y="1371600"/>
        <a:ext cx="5552270" cy="1371600"/>
      </dsp:txXfrm>
    </dsp:sp>
    <dsp:sp modelId="{365EFF41-D2AC-4C61-9F2D-D1CDDFFBE176}">
      <dsp:nvSpPr>
        <dsp:cNvPr id="0" name=""/>
        <dsp:cNvSpPr/>
      </dsp:nvSpPr>
      <dsp:spPr>
        <a:xfrm rot="10800000">
          <a:off x="2135488" y="2743199"/>
          <a:ext cx="6406466" cy="1371600"/>
        </a:xfrm>
        <a:prstGeom prst="trapezoid">
          <a:avLst>
            <a:gd name="adj" fmla="val 778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Boolove</a:t>
          </a:r>
          <a:r>
            <a:rPr lang="en-US" sz="4400" kern="1200" dirty="0"/>
            <a:t> </a:t>
          </a:r>
          <a:r>
            <a:rPr lang="en-US" sz="4400" kern="1200" dirty="0" err="1"/>
            <a:t>funkcije</a:t>
          </a:r>
          <a:endParaRPr lang="en-SI" sz="4400" kern="1200" dirty="0"/>
        </a:p>
      </dsp:txBody>
      <dsp:txXfrm rot="-10800000">
        <a:off x="3256620" y="2743199"/>
        <a:ext cx="4164203" cy="1371600"/>
      </dsp:txXfrm>
    </dsp:sp>
    <dsp:sp modelId="{F3968A45-D584-4680-A2EE-605EF0E45828}">
      <dsp:nvSpPr>
        <dsp:cNvPr id="0" name=""/>
        <dsp:cNvSpPr/>
      </dsp:nvSpPr>
      <dsp:spPr>
        <a:xfrm rot="10800000">
          <a:off x="3203233" y="4114800"/>
          <a:ext cx="4270977" cy="1371600"/>
        </a:xfrm>
        <a:prstGeom prst="trapezoid">
          <a:avLst>
            <a:gd name="adj" fmla="val 778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Ukrivljene</a:t>
          </a:r>
          <a:r>
            <a:rPr lang="en-US" sz="4400" kern="1200" dirty="0"/>
            <a:t> </a:t>
          </a:r>
          <a:r>
            <a:rPr lang="en-US" sz="4400" kern="1200" dirty="0" err="1"/>
            <a:t>funkcije</a:t>
          </a:r>
          <a:endParaRPr lang="en-SI" sz="4400" kern="1200" dirty="0"/>
        </a:p>
      </dsp:txBody>
      <dsp:txXfrm rot="-10800000">
        <a:off x="3950654" y="4114800"/>
        <a:ext cx="2776135" cy="1371600"/>
      </dsp:txXfrm>
    </dsp:sp>
    <dsp:sp modelId="{90584933-A7F8-4A34-B804-912656A6CD6F}">
      <dsp:nvSpPr>
        <dsp:cNvPr id="0" name=""/>
        <dsp:cNvSpPr/>
      </dsp:nvSpPr>
      <dsp:spPr>
        <a:xfrm rot="10800000">
          <a:off x="4264592" y="5486399"/>
          <a:ext cx="2135488" cy="1371600"/>
        </a:xfrm>
        <a:prstGeom prst="trapezoid">
          <a:avLst>
            <a:gd name="adj" fmla="val 7784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MM</a:t>
          </a:r>
          <a:endParaRPr lang="en-SI" sz="4400" kern="1200" dirty="0"/>
        </a:p>
      </dsp:txBody>
      <dsp:txXfrm rot="-10800000">
        <a:off x="4264592" y="5486399"/>
        <a:ext cx="2135488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4740-8445-4925-8F0B-63738FABFAA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A3B7-4325-4420-AE0B-023C1F0A408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5439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Oz.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zanima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boratno</a:t>
            </a:r>
            <a:r>
              <a:rPr lang="en-US" dirty="0"/>
              <a:t> – o </a:t>
            </a:r>
            <a:r>
              <a:rPr lang="en-US" dirty="0" err="1"/>
              <a:t>poemmbnih</a:t>
            </a:r>
            <a:r>
              <a:rPr lang="en-US" dirty="0"/>
              <a:t> </a:t>
            </a:r>
            <a:r>
              <a:rPr lang="en-US" dirty="0" err="1"/>
              <a:t>arzredih</a:t>
            </a:r>
            <a:r>
              <a:rPr lang="en-US" dirty="0"/>
              <a:t> </a:t>
            </a:r>
            <a:r>
              <a:rPr lang="en-US" dirty="0" err="1"/>
              <a:t>Boolovih</a:t>
            </a:r>
            <a:r>
              <a:rPr lang="en-US" dirty="0"/>
              <a:t> </a:t>
            </a:r>
            <a:r>
              <a:rPr lang="en-US" dirty="0" err="1"/>
              <a:t>funkcij</a:t>
            </a:r>
            <a:r>
              <a:rPr lang="en-US" dirty="0"/>
              <a:t>, ki </a:t>
            </a:r>
            <a:r>
              <a:rPr lang="en-US" dirty="0" err="1"/>
              <a:t>ležijo</a:t>
            </a:r>
            <a:r>
              <a:rPr lang="en-US" dirty="0"/>
              <a:t> </a:t>
            </a:r>
            <a:r>
              <a:rPr lang="en-US" dirty="0" err="1"/>
              <a:t>izven</a:t>
            </a:r>
            <a:r>
              <a:rPr lang="en-US" dirty="0"/>
              <a:t> MM </a:t>
            </a:r>
            <a:r>
              <a:rPr lang="en-US" dirty="0" err="1"/>
              <a:t>razreda</a:t>
            </a:r>
            <a:endParaRPr lang="en-US" dirty="0"/>
          </a:p>
          <a:p>
            <a:r>
              <a:rPr lang="en-US" dirty="0" err="1"/>
              <a:t>Prvič</a:t>
            </a:r>
            <a:r>
              <a:rPr lang="en-US" dirty="0"/>
              <a:t> o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govorim</a:t>
            </a:r>
            <a:r>
              <a:rPr lang="en-US" dirty="0"/>
              <a:t> v </a:t>
            </a:r>
            <a:r>
              <a:rPr lang="en-US" dirty="0" err="1"/>
              <a:t>slovenščini</a:t>
            </a:r>
            <a:r>
              <a:rPr lang="en-US" dirty="0"/>
              <a:t> , </a:t>
            </a:r>
            <a:r>
              <a:rPr lang="en-US" dirty="0" err="1"/>
              <a:t>ekipa</a:t>
            </a:r>
            <a:r>
              <a:rPr lang="en-US" dirty="0"/>
              <a:t> </a:t>
            </a:r>
            <a:r>
              <a:rPr lang="en-US" dirty="0" err="1"/>
              <a:t>mednarodna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Izkoristim</a:t>
            </a:r>
            <a:r>
              <a:rPr lang="en-US" dirty="0"/>
              <a:t> </a:t>
            </a:r>
            <a:r>
              <a:rPr lang="en-US" dirty="0" err="1"/>
              <a:t>redko</a:t>
            </a:r>
            <a:r>
              <a:rPr lang="en-US" dirty="0"/>
              <a:t> </a:t>
            </a:r>
            <a:r>
              <a:rPr lang="en-US" dirty="0" err="1"/>
              <a:t>priložnost</a:t>
            </a:r>
            <a:r>
              <a:rPr lang="en-US" dirty="0"/>
              <a:t>, da o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govorim</a:t>
            </a:r>
            <a:r>
              <a:rPr lang="en-US" dirty="0"/>
              <a:t> v SLO</a:t>
            </a:r>
          </a:p>
          <a:p>
            <a:endParaRPr lang="en-US" dirty="0"/>
          </a:p>
          <a:p>
            <a:r>
              <a:rPr lang="en-US" dirty="0"/>
              <a:t>Ne </a:t>
            </a:r>
            <a:r>
              <a:rPr lang="en-US" dirty="0" err="1"/>
              <a:t>matematični</a:t>
            </a:r>
            <a:r>
              <a:rPr lang="en-US" dirty="0"/>
              <a:t> </a:t>
            </a:r>
            <a:r>
              <a:rPr lang="en-US" dirty="0" err="1"/>
              <a:t>detajli</a:t>
            </a:r>
            <a:r>
              <a:rPr lang="en-US" dirty="0"/>
              <a:t> </a:t>
            </a:r>
            <a:r>
              <a:rPr lang="en-US" dirty="0" err="1"/>
              <a:t>raziskovanja</a:t>
            </a:r>
            <a:r>
              <a:rPr lang="en-US" dirty="0"/>
              <a:t>, </a:t>
            </a:r>
            <a:r>
              <a:rPr lang="en-US" dirty="0" err="1"/>
              <a:t>ampak</a:t>
            </a:r>
            <a:r>
              <a:rPr lang="en-US" dirty="0"/>
              <a:t> ZAKAJ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8A3B7-4325-4420-AE0B-023C1F0A4088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761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sploh</a:t>
            </a:r>
            <a:r>
              <a:rPr lang="en-US" dirty="0"/>
              <a:t> so MM </a:t>
            </a:r>
            <a:r>
              <a:rPr lang="en-US" dirty="0" err="1"/>
              <a:t>funkcije</a:t>
            </a:r>
            <a:r>
              <a:rPr lang="en-US" dirty="0"/>
              <a:t>, </a:t>
            </a:r>
            <a:r>
              <a:rPr lang="en-US" dirty="0" err="1"/>
              <a:t>zakaj</a:t>
            </a:r>
            <a:r>
              <a:rPr lang="en-US" dirty="0"/>
              <a:t> in </a:t>
            </a:r>
            <a:r>
              <a:rPr lang="en-US" dirty="0" err="1"/>
              <a:t>kje</a:t>
            </a:r>
            <a:r>
              <a:rPr lang="en-US" dirty="0"/>
              <a:t> so </a:t>
            </a:r>
            <a:r>
              <a:rPr lang="en-US" dirty="0" err="1"/>
              <a:t>uporabne</a:t>
            </a:r>
            <a:r>
              <a:rPr lang="en-US" dirty="0"/>
              <a:t>?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8A3B7-4325-4420-AE0B-023C1F0A4088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3783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tajnost</a:t>
            </a:r>
            <a:r>
              <a:rPr lang="en-US" dirty="0"/>
              <a:t> </a:t>
            </a:r>
            <a:r>
              <a:rPr lang="en-US" dirty="0" err="1"/>
              <a:t>podatkov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istovetnost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–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je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spreminjal</a:t>
            </a:r>
            <a:r>
              <a:rPr lang="en-US" dirty="0"/>
              <a:t>?</a:t>
            </a:r>
          </a:p>
          <a:p>
            <a:r>
              <a:rPr lang="en-US" dirty="0"/>
              <a:t>- </a:t>
            </a:r>
            <a:r>
              <a:rPr lang="en-US" dirty="0" err="1"/>
              <a:t>identiteta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nezmožnost</a:t>
            </a:r>
            <a:r>
              <a:rPr lang="en-US" dirty="0"/>
              <a:t> </a:t>
            </a:r>
            <a:r>
              <a:rPr lang="en-US" dirty="0" err="1"/>
              <a:t>zanikanja</a:t>
            </a:r>
            <a:r>
              <a:rPr lang="en-US" dirty="0"/>
              <a:t>, da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poslali</a:t>
            </a:r>
            <a:r>
              <a:rPr lang="en-US" dirty="0"/>
              <a:t>/</a:t>
            </a:r>
            <a:r>
              <a:rPr lang="en-US" dirty="0" err="1"/>
              <a:t>podpisali</a:t>
            </a:r>
            <a:r>
              <a:rPr lang="en-US" dirty="0"/>
              <a:t>/se ze </a:t>
            </a:r>
            <a:r>
              <a:rPr lang="en-US" dirty="0" err="1"/>
              <a:t>nečim</a:t>
            </a:r>
            <a:r>
              <a:rPr lang="en-US" dirty="0"/>
              <a:t> </a:t>
            </a:r>
            <a:r>
              <a:rPr lang="en-US" dirty="0" err="1"/>
              <a:t>strinjali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8A3B7-4325-4420-AE0B-023C1F0A4088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9418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8A3B7-4325-4420-AE0B-023C1F0A4088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2455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803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5205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8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4166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2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3740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7572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3004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06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7599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8878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630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729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1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8292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6839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DDCE-40E8-463F-BC99-E07B1E8A9780}" type="datetimeFigureOut">
              <a:rPr lang="en-SI" smtClean="0"/>
              <a:t>15/09/2023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8B2E41-BB4D-464C-A6EA-6814938F665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281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microsoft.com/office/2007/relationships/hdphoto" Target="../media/hdphoto2.wdp"/><Relationship Id="rId39" Type="http://schemas.openxmlformats.org/officeDocument/2006/relationships/image" Target="../media/image11.png"/><Relationship Id="rId21" Type="http://schemas.openxmlformats.org/officeDocument/2006/relationships/tags" Target="../tags/tag21.xml"/><Relationship Id="rId34" Type="http://schemas.microsoft.com/office/2007/relationships/hdphoto" Target="../media/hdphoto6.wdp"/><Relationship Id="rId42" Type="http://schemas.microsoft.com/office/2007/relationships/hdphoto" Target="../media/hdphoto10.wdp"/><Relationship Id="rId47" Type="http://schemas.openxmlformats.org/officeDocument/2006/relationships/image" Target="../media/image15.png"/><Relationship Id="rId50" Type="http://schemas.microsoft.com/office/2007/relationships/hdphoto" Target="../media/hdphoto14.wdp"/><Relationship Id="rId55" Type="http://schemas.openxmlformats.org/officeDocument/2006/relationships/image" Target="../media/image19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image" Target="../media/image6.png"/><Relationship Id="rId11" Type="http://schemas.openxmlformats.org/officeDocument/2006/relationships/tags" Target="../tags/tag11.xml"/><Relationship Id="rId24" Type="http://schemas.microsoft.com/office/2007/relationships/hdphoto" Target="../media/hdphoto1.wdp"/><Relationship Id="rId32" Type="http://schemas.microsoft.com/office/2007/relationships/hdphoto" Target="../media/hdphoto5.wdp"/><Relationship Id="rId37" Type="http://schemas.openxmlformats.org/officeDocument/2006/relationships/image" Target="../media/image10.png"/><Relationship Id="rId40" Type="http://schemas.microsoft.com/office/2007/relationships/hdphoto" Target="../media/hdphoto9.wdp"/><Relationship Id="rId45" Type="http://schemas.openxmlformats.org/officeDocument/2006/relationships/image" Target="../media/image14.png"/><Relationship Id="rId53" Type="http://schemas.openxmlformats.org/officeDocument/2006/relationships/image" Target="../media/image18.png"/><Relationship Id="rId58" Type="http://schemas.microsoft.com/office/2007/relationships/hdphoto" Target="../media/hdphoto18.wdp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5.png"/><Relationship Id="rId30" Type="http://schemas.microsoft.com/office/2007/relationships/hdphoto" Target="../media/hdphoto4.wdp"/><Relationship Id="rId35" Type="http://schemas.openxmlformats.org/officeDocument/2006/relationships/image" Target="../media/image9.png"/><Relationship Id="rId43" Type="http://schemas.openxmlformats.org/officeDocument/2006/relationships/image" Target="../media/image13.png"/><Relationship Id="rId48" Type="http://schemas.microsoft.com/office/2007/relationships/hdphoto" Target="../media/hdphoto13.wdp"/><Relationship Id="rId56" Type="http://schemas.microsoft.com/office/2007/relationships/hdphoto" Target="../media/hdphoto17.wdp"/><Relationship Id="rId8" Type="http://schemas.openxmlformats.org/officeDocument/2006/relationships/tags" Target="../tags/tag8.xml"/><Relationship Id="rId51" Type="http://schemas.openxmlformats.org/officeDocument/2006/relationships/image" Target="../media/image17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.png"/><Relationship Id="rId33" Type="http://schemas.openxmlformats.org/officeDocument/2006/relationships/image" Target="../media/image8.png"/><Relationship Id="rId38" Type="http://schemas.microsoft.com/office/2007/relationships/hdphoto" Target="../media/hdphoto8.wdp"/><Relationship Id="rId46" Type="http://schemas.microsoft.com/office/2007/relationships/hdphoto" Target="../media/hdphoto12.wdp"/><Relationship Id="rId20" Type="http://schemas.openxmlformats.org/officeDocument/2006/relationships/tags" Target="../tags/tag20.xml"/><Relationship Id="rId41" Type="http://schemas.openxmlformats.org/officeDocument/2006/relationships/image" Target="../media/image12.png"/><Relationship Id="rId54" Type="http://schemas.microsoft.com/office/2007/relationships/hdphoto" Target="../media/hdphoto16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28" Type="http://schemas.microsoft.com/office/2007/relationships/hdphoto" Target="../media/hdphoto3.wdp"/><Relationship Id="rId36" Type="http://schemas.microsoft.com/office/2007/relationships/hdphoto" Target="../media/hdphoto7.wdp"/><Relationship Id="rId49" Type="http://schemas.openxmlformats.org/officeDocument/2006/relationships/image" Target="../media/image16.png"/><Relationship Id="rId57" Type="http://schemas.openxmlformats.org/officeDocument/2006/relationships/image" Target="../media/image20.png"/><Relationship Id="rId10" Type="http://schemas.openxmlformats.org/officeDocument/2006/relationships/tags" Target="../tags/tag10.xml"/><Relationship Id="rId31" Type="http://schemas.openxmlformats.org/officeDocument/2006/relationships/image" Target="../media/image7.png"/><Relationship Id="rId44" Type="http://schemas.microsoft.com/office/2007/relationships/hdphoto" Target="../media/hdphoto11.wdp"/><Relationship Id="rId52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0.wdp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microsoft.com/office/2007/relationships/hdphoto" Target="../media/hdphoto19.wdp"/><Relationship Id="rId17" Type="http://schemas.openxmlformats.org/officeDocument/2006/relationships/image" Target="../media/image26.png"/><Relationship Id="rId2" Type="http://schemas.openxmlformats.org/officeDocument/2006/relationships/tags" Target="../tags/tag2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1.png"/><Relationship Id="rId5" Type="http://schemas.openxmlformats.org/officeDocument/2006/relationships/tags" Target="../tags/tag28.xml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8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7.xml"/><Relationship Id="rId14" Type="http://schemas.microsoft.com/office/2007/relationships/hdphoto" Target="../media/hdphoto21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34.png"/><Relationship Id="rId39" Type="http://schemas.microsoft.com/office/2007/relationships/hdphoto" Target="../media/hdphoto31.wdp"/><Relationship Id="rId21" Type="http://schemas.microsoft.com/office/2007/relationships/hdphoto" Target="../media/hdphoto22.wdp"/><Relationship Id="rId34" Type="http://schemas.openxmlformats.org/officeDocument/2006/relationships/image" Target="../media/image38.png"/><Relationship Id="rId42" Type="http://schemas.openxmlformats.org/officeDocument/2006/relationships/image" Target="../media/image42.png"/><Relationship Id="rId47" Type="http://schemas.microsoft.com/office/2007/relationships/hdphoto" Target="../media/hdphoto35.wdp"/><Relationship Id="rId50" Type="http://schemas.openxmlformats.org/officeDocument/2006/relationships/image" Target="../media/image46.png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microsoft.com/office/2007/relationships/hdphoto" Target="../media/hdphoto26.wdp"/><Relationship Id="rId11" Type="http://schemas.openxmlformats.org/officeDocument/2006/relationships/tags" Target="../tags/tag42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microsoft.com/office/2007/relationships/hdphoto" Target="../media/hdphoto30.wdp"/><Relationship Id="rId40" Type="http://schemas.openxmlformats.org/officeDocument/2006/relationships/image" Target="../media/image41.png"/><Relationship Id="rId45" Type="http://schemas.microsoft.com/office/2007/relationships/hdphoto" Target="../media/hdphoto34.wdp"/><Relationship Id="rId53" Type="http://schemas.microsoft.com/office/2007/relationships/hdphoto" Target="../media/hdphoto38.wdp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19" Type="http://schemas.openxmlformats.org/officeDocument/2006/relationships/image" Target="../media/image30.png"/><Relationship Id="rId31" Type="http://schemas.microsoft.com/office/2007/relationships/hdphoto" Target="../media/hdphoto27.wdp"/><Relationship Id="rId44" Type="http://schemas.openxmlformats.org/officeDocument/2006/relationships/image" Target="../media/image43.png"/><Relationship Id="rId52" Type="http://schemas.openxmlformats.org/officeDocument/2006/relationships/image" Target="../media/image47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32.png"/><Relationship Id="rId27" Type="http://schemas.microsoft.com/office/2007/relationships/hdphoto" Target="../media/hdphoto25.wdp"/><Relationship Id="rId30" Type="http://schemas.openxmlformats.org/officeDocument/2006/relationships/image" Target="../media/image36.png"/><Relationship Id="rId35" Type="http://schemas.microsoft.com/office/2007/relationships/hdphoto" Target="../media/hdphoto29.wdp"/><Relationship Id="rId43" Type="http://schemas.microsoft.com/office/2007/relationships/hdphoto" Target="../media/hdphoto33.wdp"/><Relationship Id="rId48" Type="http://schemas.openxmlformats.org/officeDocument/2006/relationships/image" Target="../media/image45.png"/><Relationship Id="rId8" Type="http://schemas.openxmlformats.org/officeDocument/2006/relationships/tags" Target="../tags/tag39.xml"/><Relationship Id="rId51" Type="http://schemas.microsoft.com/office/2007/relationships/hdphoto" Target="../media/hdphoto37.wdp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microsoft.com/office/2007/relationships/hdphoto" Target="../media/hdphoto24.wdp"/><Relationship Id="rId33" Type="http://schemas.microsoft.com/office/2007/relationships/hdphoto" Target="../media/hdphoto28.wdp"/><Relationship Id="rId38" Type="http://schemas.openxmlformats.org/officeDocument/2006/relationships/image" Target="../media/image40.png"/><Relationship Id="rId46" Type="http://schemas.openxmlformats.org/officeDocument/2006/relationships/image" Target="../media/image44.png"/><Relationship Id="rId20" Type="http://schemas.openxmlformats.org/officeDocument/2006/relationships/image" Target="../media/image31.png"/><Relationship Id="rId41" Type="http://schemas.microsoft.com/office/2007/relationships/hdphoto" Target="../media/hdphoto32.wdp"/><Relationship Id="rId54" Type="http://schemas.openxmlformats.org/officeDocument/2006/relationships/image" Target="../media/image450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microsoft.com/office/2007/relationships/hdphoto" Target="../media/hdphoto23.wdp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49" Type="http://schemas.microsoft.com/office/2007/relationships/hdphoto" Target="../media/hdphoto3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50.png"/><Relationship Id="rId18" Type="http://schemas.microsoft.com/office/2007/relationships/hdphoto" Target="../media/hdphoto41.wdp"/><Relationship Id="rId26" Type="http://schemas.microsoft.com/office/2007/relationships/hdphoto" Target="../media/hdphoto45.wdp"/><Relationship Id="rId3" Type="http://schemas.openxmlformats.org/officeDocument/2006/relationships/tags" Target="../tags/tag51.xml"/><Relationship Id="rId21" Type="http://schemas.openxmlformats.org/officeDocument/2006/relationships/image" Target="../media/image54.png"/><Relationship Id="rId7" Type="http://schemas.openxmlformats.org/officeDocument/2006/relationships/tags" Target="../tags/tag55.xml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tags" Target="../tags/tag50.xml"/><Relationship Id="rId16" Type="http://schemas.microsoft.com/office/2007/relationships/hdphoto" Target="../media/hdphoto40.wdp"/><Relationship Id="rId20" Type="http://schemas.microsoft.com/office/2007/relationships/hdphoto" Target="../media/hdphoto42.wdp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8.png"/><Relationship Id="rId24" Type="http://schemas.microsoft.com/office/2007/relationships/hdphoto" Target="../media/hdphoto44.wdp"/><Relationship Id="rId5" Type="http://schemas.openxmlformats.org/officeDocument/2006/relationships/tags" Target="../tags/tag53.xml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3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microsoft.com/office/2007/relationships/hdphoto" Target="../media/hdphoto39.wdp"/><Relationship Id="rId22" Type="http://schemas.microsoft.com/office/2007/relationships/hdphoto" Target="../media/hdphoto4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E861-9EEB-9267-8013-20E7432BA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O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Maiorana</a:t>
            </a:r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-McFarland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funkcijah</a:t>
            </a:r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, ki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ležijo</a:t>
            </a:r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izven</a:t>
            </a:r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ostalih</a:t>
            </a:r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pomembnih</a:t>
            </a:r>
            <a:r>
              <a:rPr lang="en-US" b="1" i="0" dirty="0">
                <a:solidFill>
                  <a:schemeClr val="accent3"/>
                </a:solidFill>
                <a:effectLst/>
                <a:latin typeface="Liberation Sans"/>
              </a:rPr>
              <a:t> </a:t>
            </a:r>
            <a:r>
              <a:rPr lang="en-US" b="1" i="0" dirty="0" err="1">
                <a:solidFill>
                  <a:schemeClr val="accent3"/>
                </a:solidFill>
                <a:effectLst/>
                <a:latin typeface="Liberation Sans"/>
              </a:rPr>
              <a:t>razredov</a:t>
            </a:r>
            <a:endParaRPr lang="en-SI" b="1" dirty="0"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2BDE3-CC23-B11A-F6B4-9A4597438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Nastja </a:t>
            </a:r>
            <a:r>
              <a:rPr lang="en-US" dirty="0" err="1"/>
              <a:t>Cepak</a:t>
            </a:r>
            <a:r>
              <a:rPr lang="en-US" dirty="0"/>
              <a:t>, </a:t>
            </a:r>
            <a:r>
              <a:rPr lang="en-US" dirty="0" err="1"/>
              <a:t>Univerza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Primorskem</a:t>
            </a:r>
            <a:endParaRPr lang="en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75773-F54E-CA98-6AE3-58868E7D89AA}"/>
              </a:ext>
            </a:extLst>
          </p:cNvPr>
          <p:cNvSpPr txBox="1"/>
          <p:nvPr/>
        </p:nvSpPr>
        <p:spPr>
          <a:xfrm>
            <a:off x="2589213" y="534052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Zahvala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Sadmirju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Kudinu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številne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slajde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animacije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A logo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8ED40FD3-4301-3814-13DF-ED81DFE08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23" y="155644"/>
            <a:ext cx="2081754" cy="1254338"/>
          </a:xfrm>
          <a:prstGeom prst="rect">
            <a:avLst/>
          </a:prstGeom>
        </p:spPr>
      </p:pic>
      <p:pic>
        <p:nvPicPr>
          <p:cNvPr id="8" name="Picture 7" descr="A logo with text and a globe&#10;&#10;Description automatically generated with medium confidence">
            <a:extLst>
              <a:ext uri="{FF2B5EF4-FFF2-40B4-BE49-F238E27FC236}">
                <a16:creationId xmlns:a16="http://schemas.microsoft.com/office/drawing/2014/main" id="{C505A69D-5E52-9845-ED19-040CF1405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r="24156"/>
          <a:stretch/>
        </p:blipFill>
        <p:spPr>
          <a:xfrm>
            <a:off x="9586913" y="343673"/>
            <a:ext cx="2029838" cy="8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1E6171-0BCF-9FA5-B8A6-5E5D31EB9419}"/>
              </a:ext>
            </a:extLst>
          </p:cNvPr>
          <p:cNvGrpSpPr/>
          <p:nvPr/>
        </p:nvGrpSpPr>
        <p:grpSpPr>
          <a:xfrm>
            <a:off x="3960511" y="188536"/>
            <a:ext cx="4270977" cy="1371600"/>
            <a:chOff x="3203233" y="4114800"/>
            <a:chExt cx="4270977" cy="1371600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3484FC0F-4004-6634-24A7-1AF29F146E5E}"/>
                </a:ext>
              </a:extLst>
            </p:cNvPr>
            <p:cNvSpPr/>
            <p:nvPr/>
          </p:nvSpPr>
          <p:spPr>
            <a:xfrm rot="10800000">
              <a:off x="3203233" y="4114800"/>
              <a:ext cx="4270977" cy="1371600"/>
            </a:xfrm>
            <a:prstGeom prst="trapezoid">
              <a:avLst>
                <a:gd name="adj" fmla="val 778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6" name="Trapezoid 4">
              <a:extLst>
                <a:ext uri="{FF2B5EF4-FFF2-40B4-BE49-F238E27FC236}">
                  <a16:creationId xmlns:a16="http://schemas.microsoft.com/office/drawing/2014/main" id="{CE66A337-1C52-3F25-18C2-849C196A67AF}"/>
                </a:ext>
              </a:extLst>
            </p:cNvPr>
            <p:cNvSpPr txBox="1"/>
            <p:nvPr/>
          </p:nvSpPr>
          <p:spPr>
            <a:xfrm>
              <a:off x="3950654" y="4114800"/>
              <a:ext cx="2776135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 err="1"/>
                <a:t>Ukrivljene</a:t>
              </a:r>
              <a:r>
                <a:rPr lang="en-US" sz="4400" kern="1200" dirty="0"/>
                <a:t> </a:t>
              </a:r>
              <a:r>
                <a:rPr lang="en-US" sz="4400" kern="1200" dirty="0" err="1"/>
                <a:t>funkcije</a:t>
              </a:r>
              <a:endParaRPr lang="en-SI" sz="4400" kern="1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8E58A0-CD22-E2AE-3118-9985AF5E7C87}"/>
              </a:ext>
            </a:extLst>
          </p:cNvPr>
          <p:cNvSpPr txBox="1"/>
          <p:nvPr/>
        </p:nvSpPr>
        <p:spPr>
          <a:xfrm>
            <a:off x="7276290" y="1874197"/>
            <a:ext cx="498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/>
              <a:t>Ukrivljene</a:t>
            </a:r>
            <a:r>
              <a:rPr lang="en-US" sz="2000" b="0" dirty="0"/>
              <a:t> </a:t>
            </a:r>
            <a:r>
              <a:rPr lang="en-US" sz="2000" b="0" dirty="0" err="1"/>
              <a:t>funkcije</a:t>
            </a:r>
            <a:r>
              <a:rPr lang="en-US" sz="2000" b="0" dirty="0"/>
              <a:t> v </a:t>
            </a:r>
            <a:r>
              <a:rPr lang="en-US" sz="2000" b="0" i="1" dirty="0"/>
              <a:t>n</a:t>
            </a:r>
            <a:r>
              <a:rPr lang="en-US" sz="2000" b="0" dirty="0"/>
              <a:t> </a:t>
            </a:r>
            <a:r>
              <a:rPr lang="en-US" sz="2000" b="0" dirty="0" err="1"/>
              <a:t>spremenljivkah</a:t>
            </a:r>
            <a:endParaRPr lang="sl-SI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F0E20-AD5A-8B03-7086-67E9B5F49176}"/>
              </a:ext>
            </a:extLst>
          </p:cNvPr>
          <p:cNvSpPr/>
          <p:nvPr/>
        </p:nvSpPr>
        <p:spPr>
          <a:xfrm>
            <a:off x="3106366" y="2412460"/>
            <a:ext cx="8858655" cy="425700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2E48B2-D57E-84C3-5416-388B600DF7CD}"/>
              </a:ext>
            </a:extLst>
          </p:cNvPr>
          <p:cNvCxnSpPr>
            <a:cxnSpLocks/>
          </p:cNvCxnSpPr>
          <p:nvPr/>
        </p:nvCxnSpPr>
        <p:spPr>
          <a:xfrm>
            <a:off x="6763966" y="4357991"/>
            <a:ext cx="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06F094-8DF7-37DD-2DBD-37D16E45D754}"/>
              </a:ext>
            </a:extLst>
          </p:cNvPr>
          <p:cNvSpPr txBox="1"/>
          <p:nvPr/>
        </p:nvSpPr>
        <p:spPr>
          <a:xfrm>
            <a:off x="4053191" y="3112851"/>
            <a:ext cx="79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  <a:endParaRPr lang="sl-SI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FBCE9-303A-8D2E-B1AF-B20BDA6CDF5F}"/>
              </a:ext>
            </a:extLst>
          </p:cNvPr>
          <p:cNvSpPr txBox="1"/>
          <p:nvPr/>
        </p:nvSpPr>
        <p:spPr>
          <a:xfrm>
            <a:off x="9385569" y="4500664"/>
            <a:ext cx="797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/>
              <a:t>?</a:t>
            </a:r>
            <a:endParaRPr lang="sl-SI" sz="7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487C8-2EE0-335D-A51A-A4E8641D63C3}"/>
              </a:ext>
            </a:extLst>
          </p:cNvPr>
          <p:cNvSpPr txBox="1"/>
          <p:nvPr/>
        </p:nvSpPr>
        <p:spPr>
          <a:xfrm>
            <a:off x="5034062" y="4668559"/>
            <a:ext cx="797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/>
              <a:t>?</a:t>
            </a:r>
            <a:endParaRPr lang="sl-SI" sz="10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6C246-51E2-1DBC-D6AD-30E75700B0C6}"/>
              </a:ext>
            </a:extLst>
          </p:cNvPr>
          <p:cNvSpPr txBox="1"/>
          <p:nvPr/>
        </p:nvSpPr>
        <p:spPr>
          <a:xfrm>
            <a:off x="10476688" y="2911308"/>
            <a:ext cx="797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?</a:t>
            </a:r>
            <a:endParaRPr lang="sl-SI" sz="6000" b="1" dirty="0"/>
          </a:p>
        </p:txBody>
      </p:sp>
    </p:spTree>
    <p:extLst>
      <p:ext uri="{BB962C8B-B14F-4D97-AF65-F5344CB8AC3E}">
        <p14:creationId xmlns:p14="http://schemas.microsoft.com/office/powerpoint/2010/main" val="30589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F878-EFCC-7AB8-B76C-0FC56163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425" y="1394298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/>
              <a:t>Želimo</a:t>
            </a:r>
            <a:r>
              <a:rPr lang="en-US" sz="3000" dirty="0"/>
              <a:t>:</a:t>
            </a:r>
          </a:p>
          <a:p>
            <a:r>
              <a:rPr lang="en-US" sz="3000" dirty="0" err="1"/>
              <a:t>Najti</a:t>
            </a:r>
            <a:r>
              <a:rPr lang="en-US" sz="3000" dirty="0"/>
              <a:t> </a:t>
            </a:r>
            <a:r>
              <a:rPr lang="en-US" sz="3000" dirty="0" err="1"/>
              <a:t>eksplicitno</a:t>
            </a:r>
            <a:r>
              <a:rPr lang="en-US" sz="3000" dirty="0"/>
              <a:t> </a:t>
            </a:r>
            <a:r>
              <a:rPr lang="en-US" sz="3000" dirty="0" err="1"/>
              <a:t>obliko</a:t>
            </a:r>
            <a:endParaRPr lang="en-US" sz="3000" dirty="0"/>
          </a:p>
          <a:p>
            <a:r>
              <a:rPr lang="en-US" sz="3000" dirty="0" err="1"/>
              <a:t>Proučevati</a:t>
            </a:r>
            <a:r>
              <a:rPr lang="en-US" sz="3000" dirty="0"/>
              <a:t> </a:t>
            </a:r>
            <a:r>
              <a:rPr lang="en-US" sz="3000" dirty="0" err="1"/>
              <a:t>dodatne</a:t>
            </a:r>
            <a:r>
              <a:rPr lang="en-US" sz="3000" dirty="0"/>
              <a:t> </a:t>
            </a:r>
            <a:r>
              <a:rPr lang="en-US" sz="3000" dirty="0" err="1"/>
              <a:t>lastnosti</a:t>
            </a:r>
            <a:endParaRPr lang="en-US" sz="3000" dirty="0"/>
          </a:p>
          <a:p>
            <a:r>
              <a:rPr lang="en-US" sz="3000" dirty="0" err="1"/>
              <a:t>Optimizirati</a:t>
            </a:r>
            <a:r>
              <a:rPr lang="en-US" sz="3000" dirty="0"/>
              <a:t> </a:t>
            </a:r>
            <a:r>
              <a:rPr lang="en-US" sz="3000" dirty="0" err="1"/>
              <a:t>njihov</a:t>
            </a:r>
            <a:r>
              <a:rPr lang="en-US" sz="3000" dirty="0"/>
              <a:t> </a:t>
            </a:r>
            <a:r>
              <a:rPr lang="en-US" sz="3000" dirty="0" err="1"/>
              <a:t>zapis</a:t>
            </a:r>
            <a:r>
              <a:rPr lang="en-US" sz="3000" dirty="0"/>
              <a:t> glede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število</a:t>
            </a:r>
            <a:r>
              <a:rPr lang="en-US" sz="3000" dirty="0"/>
              <a:t> </a:t>
            </a:r>
            <a:r>
              <a:rPr lang="en-US" sz="3000" dirty="0" err="1"/>
              <a:t>portebnih</a:t>
            </a:r>
            <a:r>
              <a:rPr lang="en-US" sz="3000" dirty="0"/>
              <a:t> </a:t>
            </a:r>
            <a:r>
              <a:rPr lang="en-US" sz="3000" dirty="0" err="1"/>
              <a:t>matematičnih</a:t>
            </a:r>
            <a:r>
              <a:rPr lang="en-US" sz="3000" dirty="0"/>
              <a:t> </a:t>
            </a:r>
            <a:r>
              <a:rPr lang="en-US" sz="3000" dirty="0" err="1"/>
              <a:t>operacij</a:t>
            </a:r>
            <a:r>
              <a:rPr lang="en-US" sz="3000" dirty="0"/>
              <a:t> za </a:t>
            </a:r>
            <a:r>
              <a:rPr lang="en-US" sz="3000" dirty="0" err="1"/>
              <a:t>njihov</a:t>
            </a:r>
            <a:r>
              <a:rPr lang="en-US" sz="3000" dirty="0"/>
              <a:t> </a:t>
            </a:r>
            <a:r>
              <a:rPr lang="en-US" sz="3000" dirty="0" err="1"/>
              <a:t>izračun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16235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1E6171-0BCF-9FA5-B8A6-5E5D31EB9419}"/>
              </a:ext>
            </a:extLst>
          </p:cNvPr>
          <p:cNvGrpSpPr/>
          <p:nvPr/>
        </p:nvGrpSpPr>
        <p:grpSpPr>
          <a:xfrm>
            <a:off x="3960511" y="188536"/>
            <a:ext cx="4270977" cy="1371600"/>
            <a:chOff x="3203233" y="4114800"/>
            <a:chExt cx="4270977" cy="1371600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3484FC0F-4004-6634-24A7-1AF29F146E5E}"/>
                </a:ext>
              </a:extLst>
            </p:cNvPr>
            <p:cNvSpPr/>
            <p:nvPr/>
          </p:nvSpPr>
          <p:spPr>
            <a:xfrm rot="10800000">
              <a:off x="3203233" y="4114800"/>
              <a:ext cx="4270977" cy="1371600"/>
            </a:xfrm>
            <a:prstGeom prst="trapezoid">
              <a:avLst>
                <a:gd name="adj" fmla="val 778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6" name="Trapezoid 4">
              <a:extLst>
                <a:ext uri="{FF2B5EF4-FFF2-40B4-BE49-F238E27FC236}">
                  <a16:creationId xmlns:a16="http://schemas.microsoft.com/office/drawing/2014/main" id="{CE66A337-1C52-3F25-18C2-849C196A67AF}"/>
                </a:ext>
              </a:extLst>
            </p:cNvPr>
            <p:cNvSpPr txBox="1"/>
            <p:nvPr/>
          </p:nvSpPr>
          <p:spPr>
            <a:xfrm>
              <a:off x="3950654" y="4114800"/>
              <a:ext cx="2776135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 err="1"/>
                <a:t>Ukrivljene</a:t>
              </a:r>
              <a:r>
                <a:rPr lang="en-US" sz="4400" kern="1200" dirty="0"/>
                <a:t> </a:t>
              </a:r>
              <a:r>
                <a:rPr lang="en-US" sz="4400" kern="1200" dirty="0" err="1"/>
                <a:t>funkcije</a:t>
              </a:r>
              <a:endParaRPr lang="en-SI" sz="4400" kern="1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8E58A0-CD22-E2AE-3118-9985AF5E7C87}"/>
              </a:ext>
            </a:extLst>
          </p:cNvPr>
          <p:cNvSpPr txBox="1"/>
          <p:nvPr/>
        </p:nvSpPr>
        <p:spPr>
          <a:xfrm>
            <a:off x="7276290" y="1874197"/>
            <a:ext cx="498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/>
              <a:t>Ukrivljene</a:t>
            </a:r>
            <a:r>
              <a:rPr lang="en-US" sz="2000" b="0" dirty="0"/>
              <a:t> </a:t>
            </a:r>
            <a:r>
              <a:rPr lang="en-US" sz="2000" b="0" dirty="0" err="1"/>
              <a:t>funkcije</a:t>
            </a:r>
            <a:r>
              <a:rPr lang="en-US" sz="2000" b="0" dirty="0"/>
              <a:t> v </a:t>
            </a:r>
            <a:r>
              <a:rPr lang="en-US" sz="2000" b="0" i="1" dirty="0"/>
              <a:t>n</a:t>
            </a:r>
            <a:r>
              <a:rPr lang="en-US" sz="2000" b="0" dirty="0"/>
              <a:t> </a:t>
            </a:r>
            <a:r>
              <a:rPr lang="en-US" sz="2000" b="0" dirty="0" err="1"/>
              <a:t>spremenljivkah</a:t>
            </a:r>
            <a:endParaRPr lang="sl-SI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F0E20-AD5A-8B03-7086-67E9B5F49176}"/>
              </a:ext>
            </a:extLst>
          </p:cNvPr>
          <p:cNvSpPr/>
          <p:nvPr/>
        </p:nvSpPr>
        <p:spPr>
          <a:xfrm>
            <a:off x="3106366" y="2412460"/>
            <a:ext cx="8858655" cy="425700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2E48B2-D57E-84C3-5416-388B600DF7CD}"/>
              </a:ext>
            </a:extLst>
          </p:cNvPr>
          <p:cNvCxnSpPr>
            <a:cxnSpLocks/>
          </p:cNvCxnSpPr>
          <p:nvPr/>
        </p:nvCxnSpPr>
        <p:spPr>
          <a:xfrm>
            <a:off x="6763966" y="4357991"/>
            <a:ext cx="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CEF5C-92B9-8634-8C9C-4A9D6C94C70E}"/>
              </a:ext>
            </a:extLst>
          </p:cNvPr>
          <p:cNvSpPr/>
          <p:nvPr/>
        </p:nvSpPr>
        <p:spPr>
          <a:xfrm>
            <a:off x="6660204" y="4247745"/>
            <a:ext cx="226979" cy="25291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6F094-8DF7-37DD-2DBD-37D16E45D754}"/>
              </a:ext>
            </a:extLst>
          </p:cNvPr>
          <p:cNvSpPr txBox="1"/>
          <p:nvPr/>
        </p:nvSpPr>
        <p:spPr>
          <a:xfrm>
            <a:off x="4053191" y="3112851"/>
            <a:ext cx="79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  <a:endParaRPr lang="sl-SI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FBCE9-303A-8D2E-B1AF-B20BDA6CDF5F}"/>
              </a:ext>
            </a:extLst>
          </p:cNvPr>
          <p:cNvSpPr txBox="1"/>
          <p:nvPr/>
        </p:nvSpPr>
        <p:spPr>
          <a:xfrm>
            <a:off x="9385569" y="4500664"/>
            <a:ext cx="797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/>
              <a:t>?</a:t>
            </a:r>
            <a:endParaRPr lang="sl-SI" sz="7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487C8-2EE0-335D-A51A-A4E8641D63C3}"/>
              </a:ext>
            </a:extLst>
          </p:cNvPr>
          <p:cNvSpPr txBox="1"/>
          <p:nvPr/>
        </p:nvSpPr>
        <p:spPr>
          <a:xfrm>
            <a:off x="5034062" y="4668559"/>
            <a:ext cx="797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/>
              <a:t>?</a:t>
            </a:r>
            <a:endParaRPr lang="sl-SI" sz="10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6C246-51E2-1DBC-D6AD-30E75700B0C6}"/>
              </a:ext>
            </a:extLst>
          </p:cNvPr>
          <p:cNvSpPr txBox="1"/>
          <p:nvPr/>
        </p:nvSpPr>
        <p:spPr>
          <a:xfrm>
            <a:off x="10476688" y="2911308"/>
            <a:ext cx="797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?</a:t>
            </a:r>
            <a:endParaRPr lang="sl-SI" sz="6000" b="1" dirty="0"/>
          </a:p>
        </p:txBody>
      </p:sp>
    </p:spTree>
    <p:extLst>
      <p:ext uri="{BB962C8B-B14F-4D97-AF65-F5344CB8AC3E}">
        <p14:creationId xmlns:p14="http://schemas.microsoft.com/office/powerpoint/2010/main" val="25345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076482-6331-CB41-5196-94544C1D880E}"/>
              </a:ext>
            </a:extLst>
          </p:cNvPr>
          <p:cNvSpPr/>
          <p:nvPr/>
        </p:nvSpPr>
        <p:spPr>
          <a:xfrm>
            <a:off x="2607013" y="283723"/>
            <a:ext cx="9299642" cy="62905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DB9543-B833-FB41-5A1F-87FB00207A40}"/>
              </a:ext>
            </a:extLst>
          </p:cNvPr>
          <p:cNvSpPr/>
          <p:nvPr/>
        </p:nvSpPr>
        <p:spPr>
          <a:xfrm>
            <a:off x="5441005" y="1128409"/>
            <a:ext cx="2710774" cy="2594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7C47A0-7A18-BAD7-F5D9-FC5591E2493B}"/>
              </a:ext>
            </a:extLst>
          </p:cNvPr>
          <p:cNvSpPr/>
          <p:nvPr/>
        </p:nvSpPr>
        <p:spPr>
          <a:xfrm>
            <a:off x="6442954" y="2587557"/>
            <a:ext cx="2710774" cy="2594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82943A-C792-D9B8-54FF-5E467D728072}"/>
              </a:ext>
            </a:extLst>
          </p:cNvPr>
          <p:cNvSpPr/>
          <p:nvPr/>
        </p:nvSpPr>
        <p:spPr>
          <a:xfrm>
            <a:off x="4439056" y="2587557"/>
            <a:ext cx="2710774" cy="25940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211675-1CA6-5610-5EAA-DD16537B49E4}"/>
              </a:ext>
            </a:extLst>
          </p:cNvPr>
          <p:cNvSpPr/>
          <p:nvPr/>
        </p:nvSpPr>
        <p:spPr>
          <a:xfrm>
            <a:off x="9325583" y="1277566"/>
            <a:ext cx="1549940" cy="1491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A4C82-38EB-1351-B1AF-E2DA9BB3251E}"/>
              </a:ext>
            </a:extLst>
          </p:cNvPr>
          <p:cNvSpPr txBox="1"/>
          <p:nvPr/>
        </p:nvSpPr>
        <p:spPr>
          <a:xfrm>
            <a:off x="7496783" y="817123"/>
            <a:ext cx="6096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MM</a:t>
            </a:r>
            <a:endParaRPr lang="sl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4EFFD-9CD2-FC36-36BD-BFD85C466C4D}"/>
              </a:ext>
            </a:extLst>
          </p:cNvPr>
          <p:cNvSpPr txBox="1"/>
          <p:nvPr/>
        </p:nvSpPr>
        <p:spPr>
          <a:xfrm>
            <a:off x="4383932" y="4824919"/>
            <a:ext cx="46044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sl-SI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122E4-519D-A62C-0B04-5C2CE2836D4C}"/>
              </a:ext>
            </a:extLst>
          </p:cNvPr>
          <p:cNvSpPr txBox="1"/>
          <p:nvPr/>
        </p:nvSpPr>
        <p:spPr>
          <a:xfrm>
            <a:off x="8929991" y="4721157"/>
            <a:ext cx="50583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sl-S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E1844-96C9-4E3E-0B51-C0D6E47B5CAF}"/>
              </a:ext>
            </a:extLst>
          </p:cNvPr>
          <p:cNvSpPr txBox="1"/>
          <p:nvPr/>
        </p:nvSpPr>
        <p:spPr>
          <a:xfrm>
            <a:off x="10875523" y="920885"/>
            <a:ext cx="77172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PS</a:t>
            </a:r>
            <a:endParaRPr lang="sl-SI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37436-580A-A978-B835-952B449D3814}"/>
              </a:ext>
            </a:extLst>
          </p:cNvPr>
          <p:cNvSpPr txBox="1"/>
          <p:nvPr/>
        </p:nvSpPr>
        <p:spPr>
          <a:xfrm>
            <a:off x="5794443" y="2749365"/>
            <a:ext cx="476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?</a:t>
            </a:r>
            <a:endParaRPr lang="sl-SI" sz="25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6B6129-7198-1F1C-1EE2-D344C61D83C8}"/>
              </a:ext>
            </a:extLst>
          </p:cNvPr>
          <p:cNvSpPr txBox="1"/>
          <p:nvPr/>
        </p:nvSpPr>
        <p:spPr>
          <a:xfrm>
            <a:off x="6673174" y="3864406"/>
            <a:ext cx="476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?</a:t>
            </a:r>
            <a:endParaRPr lang="sl-SI" sz="25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EAFA8-0113-AB4D-4AE0-DB18D9567A99}"/>
              </a:ext>
            </a:extLst>
          </p:cNvPr>
          <p:cNvSpPr txBox="1"/>
          <p:nvPr/>
        </p:nvSpPr>
        <p:spPr>
          <a:xfrm>
            <a:off x="7305475" y="2831608"/>
            <a:ext cx="476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?</a:t>
            </a:r>
            <a:endParaRPr lang="sl-SI" sz="25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624321-EBCA-F308-CC42-6EC449341855}"/>
              </a:ext>
            </a:extLst>
          </p:cNvPr>
          <p:cNvSpPr txBox="1"/>
          <p:nvPr/>
        </p:nvSpPr>
        <p:spPr>
          <a:xfrm>
            <a:off x="6632643" y="3193158"/>
            <a:ext cx="476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?</a:t>
            </a:r>
            <a:endParaRPr lang="sl-SI" sz="25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E90CA4-0025-50AF-228B-2122D47BECAF}"/>
              </a:ext>
            </a:extLst>
          </p:cNvPr>
          <p:cNvSpPr txBox="1"/>
          <p:nvPr/>
        </p:nvSpPr>
        <p:spPr>
          <a:xfrm>
            <a:off x="6522397" y="1537150"/>
            <a:ext cx="1173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5"/>
                </a:solidFill>
              </a:rPr>
              <a:t>?</a:t>
            </a:r>
            <a:endParaRPr lang="sl-SI" sz="5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514FE-BDF7-7D3C-2AF1-88A654B6FFFD}"/>
              </a:ext>
            </a:extLst>
          </p:cNvPr>
          <p:cNvGrpSpPr/>
          <p:nvPr/>
        </p:nvGrpSpPr>
        <p:grpSpPr>
          <a:xfrm>
            <a:off x="5028256" y="160255"/>
            <a:ext cx="2135488" cy="1371600"/>
            <a:chOff x="4270977" y="5486399"/>
            <a:chExt cx="2135488" cy="1371600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80826E27-4493-0A9C-F131-2DD6FA69F5DD}"/>
                </a:ext>
              </a:extLst>
            </p:cNvPr>
            <p:cNvSpPr/>
            <p:nvPr/>
          </p:nvSpPr>
          <p:spPr>
            <a:xfrm rot="10800000">
              <a:off x="4270977" y="5486399"/>
              <a:ext cx="2135488" cy="1371600"/>
            </a:xfrm>
            <a:prstGeom prst="trapezoid">
              <a:avLst>
                <a:gd name="adj" fmla="val 778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6" name="Trapezoid 4">
              <a:extLst>
                <a:ext uri="{FF2B5EF4-FFF2-40B4-BE49-F238E27FC236}">
                  <a16:creationId xmlns:a16="http://schemas.microsoft.com/office/drawing/2014/main" id="{3046AEF8-504E-919D-53E3-1D117C5D7A5E}"/>
                </a:ext>
              </a:extLst>
            </p:cNvPr>
            <p:cNvSpPr txBox="1"/>
            <p:nvPr/>
          </p:nvSpPr>
          <p:spPr>
            <a:xfrm>
              <a:off x="4270977" y="5486399"/>
              <a:ext cx="2135488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MM</a:t>
              </a:r>
              <a:endParaRPr lang="en-SI" sz="4400" kern="12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123B91-E706-89B7-CC54-962CEC976614}"/>
                  </a:ext>
                </a:extLst>
              </p:cNvPr>
              <p:cNvSpPr txBox="1"/>
              <p:nvPr/>
            </p:nvSpPr>
            <p:spPr>
              <a:xfrm>
                <a:off x="2876145" y="1783403"/>
                <a:ext cx="6439710" cy="212276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Definicija</a:t>
                </a:r>
                <a:endParaRPr lang="en-US" b="1" dirty="0"/>
              </a:p>
              <a:p>
                <a:r>
                  <a:rPr lang="en-US" dirty="0" err="1"/>
                  <a:t>Naj</a:t>
                </a:r>
                <a:r>
                  <a:rPr lang="en-US" dirty="0"/>
                  <a:t> </a:t>
                </a:r>
                <a:r>
                  <a:rPr lang="en-US" dirty="0" err="1"/>
                  <a:t>bo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:r>
                  <a:rPr lang="en-US" b="0" dirty="0" err="1">
                    <a:ea typeface="Cambria Math" panose="02040503050406030204" pitchFamily="18" charset="0"/>
                  </a:rPr>
                  <a:t>kjer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 err="1">
                    <a:ea typeface="Cambria Math" panose="02040503050406030204" pitchFamily="18" charset="0"/>
                  </a:rPr>
                  <a:t>sta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je </a:t>
                </a:r>
                <a:r>
                  <a:rPr lang="en-US" b="0" dirty="0" err="1">
                    <a:ea typeface="Cambria Math" panose="02040503050406030204" pitchFamily="18" charset="0"/>
                  </a:rPr>
                  <a:t>permutacija</a:t>
                </a:r>
                <a:r>
                  <a:rPr lang="en-US" b="0" dirty="0">
                    <a:ea typeface="Cambria Math" panose="02040503050406030204" pitchFamily="18" charset="0"/>
                  </a:rPr>
                  <a:t> 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je </a:t>
                </a:r>
                <a:r>
                  <a:rPr lang="en-US" dirty="0" err="1">
                    <a:ea typeface="Cambria Math" panose="02040503050406030204" pitchFamily="18" charset="0"/>
                  </a:rPr>
                  <a:t>poljubna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Boolova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funkcija</a:t>
                </a:r>
                <a:r>
                  <a:rPr lang="en-US" dirty="0">
                    <a:ea typeface="Cambria Math" panose="02040503050406030204" pitchFamily="18" charset="0"/>
                  </a:rPr>
                  <a:t> v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spremenljivkah</a:t>
                </a:r>
                <a:r>
                  <a:rPr lang="en-US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err="1">
                    <a:ea typeface="Cambria Math" panose="02040503050406030204" pitchFamily="18" charset="0"/>
                  </a:rPr>
                  <a:t>Potem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funkcija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pripada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razredu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Maiorana</a:t>
                </a:r>
                <a:r>
                  <a:rPr lang="en-US" dirty="0">
                    <a:ea typeface="Cambria Math" panose="02040503050406030204" pitchFamily="18" charset="0"/>
                  </a:rPr>
                  <a:t>-McFarland.</a:t>
                </a: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123B91-E706-89B7-CC54-962CEC97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145" y="1783403"/>
                <a:ext cx="6439710" cy="2122761"/>
              </a:xfrm>
              <a:prstGeom prst="rect">
                <a:avLst/>
              </a:prstGeom>
              <a:blipFill>
                <a:blip r:embed="rId2"/>
                <a:stretch>
                  <a:fillRect l="-755" t="-1425" b="-3134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3E82D-1E9F-FAAE-A050-82FE4EA7FAF7}"/>
                  </a:ext>
                </a:extLst>
              </p:cNvPr>
              <p:cNvSpPr txBox="1"/>
              <p:nvPr/>
            </p:nvSpPr>
            <p:spPr>
              <a:xfrm>
                <a:off x="2876144" y="4520119"/>
                <a:ext cx="8790561" cy="1871218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Indikator </a:t>
                </a:r>
                <a:r>
                  <a:rPr lang="en-US" b="1" dirty="0" err="1"/>
                  <a:t>vsebovanosti</a:t>
                </a:r>
                <a:endParaRPr lang="en-US" b="1" dirty="0"/>
              </a:p>
              <a:p>
                <a:r>
                  <a:rPr lang="en-US" dirty="0" err="1"/>
                  <a:t>Ukrivljena</a:t>
                </a:r>
                <a:r>
                  <a:rPr lang="en-US" dirty="0"/>
                  <a:t> </a:t>
                </a:r>
                <a:r>
                  <a:rPr lang="en-US" dirty="0" err="1"/>
                  <a:t>funkcija</a:t>
                </a: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 z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spremenljivkami</a:t>
                </a:r>
                <a:r>
                  <a:rPr lang="en-US" dirty="0"/>
                  <a:t> je </a:t>
                </a:r>
                <a:r>
                  <a:rPr lang="en-US" dirty="0" err="1"/>
                  <a:t>vsebovana</a:t>
                </a:r>
                <a:r>
                  <a:rPr lang="en-US" dirty="0"/>
                  <a:t> v </a:t>
                </a:r>
                <a:r>
                  <a:rPr lang="en-US" dirty="0" err="1"/>
                  <a:t>razredu</a:t>
                </a:r>
                <a:r>
                  <a:rPr lang="en-US" dirty="0"/>
                  <a:t> MM, </a:t>
                </a:r>
                <a:r>
                  <a:rPr lang="en-US" dirty="0" err="1"/>
                  <a:t>če</a:t>
                </a:r>
                <a:r>
                  <a:rPr lang="en-US" dirty="0"/>
                  <a:t> in </a:t>
                </a:r>
                <a:r>
                  <a:rPr lang="en-US" dirty="0" err="1"/>
                  <a:t>smao</a:t>
                </a:r>
                <a:r>
                  <a:rPr lang="en-US" dirty="0"/>
                  <a:t> </a:t>
                </a:r>
                <a:r>
                  <a:rPr lang="en-US" dirty="0" err="1"/>
                  <a:t>če</a:t>
                </a:r>
                <a:r>
                  <a:rPr lang="en-US" dirty="0"/>
                  <a:t> </a:t>
                </a:r>
                <a:r>
                  <a:rPr lang="en-US" dirty="0" err="1"/>
                  <a:t>obstaja</a:t>
                </a:r>
                <a:r>
                  <a:rPr lang="en-US" dirty="0"/>
                  <a:t> </a:t>
                </a:r>
                <a:r>
                  <a:rPr lang="en-US" dirty="0" err="1"/>
                  <a:t>takšen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dimenzionalni</a:t>
                </a:r>
                <a:r>
                  <a:rPr lang="en-US" dirty="0"/>
                  <a:t> </a:t>
                </a:r>
                <a:r>
                  <a:rPr lang="en-US" dirty="0" err="1"/>
                  <a:t>podprostor</a:t>
                </a:r>
                <a:r>
                  <a:rPr lang="en-US" dirty="0"/>
                  <a:t> </a:t>
                </a:r>
                <a:r>
                  <a:rPr lang="en-US" i="1" dirty="0"/>
                  <a:t>V</a:t>
                </a:r>
                <a:r>
                  <a:rPr lang="en-US" dirty="0"/>
                  <a:t> </a:t>
                </a:r>
                <a:r>
                  <a:rPr lang="en-US" dirty="0" err="1"/>
                  <a:t>prostora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da </a:t>
                </a:r>
                <a:r>
                  <a:rPr lang="en-US" dirty="0" err="1"/>
                  <a:t>odvod</a:t>
                </a:r>
                <a:r>
                  <a:rPr lang="en-US" dirty="0"/>
                  <a:t> </a:t>
                </a:r>
                <a:r>
                  <a:rPr lang="en-US" dirty="0" err="1"/>
                  <a:t>drugega</a:t>
                </a:r>
                <a:r>
                  <a:rPr lang="en-US" dirty="0"/>
                  <a:t> </a:t>
                </a:r>
                <a:r>
                  <a:rPr lang="en-US" dirty="0" err="1"/>
                  <a:t>reda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Izgine</a:t>
                </a:r>
                <a:r>
                  <a:rPr lang="en-US" dirty="0"/>
                  <a:t> za </a:t>
                </a:r>
                <a:r>
                  <a:rPr lang="en-US" dirty="0" err="1"/>
                  <a:t>vsaka</a:t>
                </a:r>
                <a:r>
                  <a:rPr lang="en-US" dirty="0"/>
                  <a:t> </a:t>
                </a:r>
                <a:r>
                  <a:rPr lang="en-US" dirty="0" err="1"/>
                  <a:t>elementa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  <a:endParaRPr lang="sl-SI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3E82D-1E9F-FAAE-A050-82FE4EA7F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144" y="4520119"/>
                <a:ext cx="8790561" cy="1871218"/>
              </a:xfrm>
              <a:prstGeom prst="rect">
                <a:avLst/>
              </a:prstGeom>
              <a:blipFill>
                <a:blip r:embed="rId3"/>
                <a:stretch>
                  <a:fillRect l="-554" t="-1290" b="-3548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2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4232-87A0-03B8-31E6-5FA68993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914" y="822747"/>
            <a:ext cx="8915400" cy="2284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Začetek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smeri</a:t>
            </a:r>
            <a:r>
              <a:rPr lang="en-US" sz="2000" b="1" dirty="0"/>
              <a:t> </a:t>
            </a:r>
            <a:r>
              <a:rPr lang="en-US" sz="2000" b="1" dirty="0" err="1"/>
              <a:t>raziskovanja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r>
              <a:rPr lang="en-US" sz="2000" dirty="0"/>
              <a:t>“An analysis of the C class of bent functions”</a:t>
            </a:r>
            <a:br>
              <a:rPr lang="en-US" sz="2000" dirty="0"/>
            </a:br>
            <a:r>
              <a:rPr lang="en-US" sz="2000" dirty="0"/>
              <a:t>- Mandal, </a:t>
            </a:r>
            <a:r>
              <a:rPr lang="en-US" sz="2000" dirty="0" err="1"/>
              <a:t>Stanica</a:t>
            </a:r>
            <a:r>
              <a:rPr lang="en-US" sz="2000" dirty="0"/>
              <a:t>, </a:t>
            </a:r>
            <a:r>
              <a:rPr lang="en-US" sz="2000" dirty="0" err="1"/>
              <a:t>Gangopadhyay</a:t>
            </a:r>
            <a:r>
              <a:rPr lang="en-US" sz="2000" dirty="0"/>
              <a:t>, Pasalic, 2016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Primer </a:t>
            </a:r>
            <a:r>
              <a:rPr lang="en-US" sz="2000" b="1" dirty="0" err="1"/>
              <a:t>pomembnejšega</a:t>
            </a:r>
            <a:r>
              <a:rPr lang="en-US" sz="2000" b="1" dirty="0"/>
              <a:t> </a:t>
            </a:r>
            <a:r>
              <a:rPr lang="en-US" sz="2000" b="1" dirty="0" err="1"/>
              <a:t>rezultata</a:t>
            </a:r>
            <a:r>
              <a:rPr lang="en-US" sz="2000" b="1" dirty="0"/>
              <a:t> (Zhang et. al, 2018):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45671-2E5F-69B2-FDB7-EFF9DA70DA9A}"/>
                  </a:ext>
                </a:extLst>
              </p:cNvPr>
              <p:cNvSpPr txBox="1"/>
              <p:nvPr/>
            </p:nvSpPr>
            <p:spPr>
              <a:xfrm>
                <a:off x="2368753" y="3429000"/>
                <a:ext cx="8790561" cy="2273186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Naj </a:t>
                </a:r>
                <a:r>
                  <a:rPr lang="en-US" sz="2000" dirty="0" err="1"/>
                  <a:t>bo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kjer</a:t>
                </a:r>
                <a:r>
                  <a:rPr lang="en-US" sz="2000" dirty="0"/>
                  <a:t> je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permutacija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poljem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takšna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linearna</a:t>
                </a:r>
                <a:r>
                  <a:rPr lang="en-US" sz="2000" dirty="0"/>
                  <a:t> podprostora, da </a:t>
                </a:r>
                <a:r>
                  <a:rPr lang="en-US" sz="2000" dirty="0" err="1"/>
                  <a:t>funkcija</a:t>
                </a:r>
                <a:r>
                  <a:rPr lang="en-US" sz="2000" dirty="0"/>
                  <a:t> </a:t>
                </a:r>
                <a:r>
                  <a:rPr lang="en-US" sz="2000" i="1" dirty="0"/>
                  <a:t>f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sodi</a:t>
                </a:r>
                <a:r>
                  <a:rPr lang="en-US" sz="2000" dirty="0"/>
                  <a:t> v </a:t>
                </a:r>
                <a:r>
                  <a:rPr lang="en-US" sz="2000" dirty="0" err="1"/>
                  <a:t>razred</a:t>
                </a:r>
                <a:r>
                  <a:rPr lang="en-US" sz="2000" dirty="0"/>
                  <a:t> D. </a:t>
                </a:r>
                <a:r>
                  <a:rPr lang="en-US" sz="2000" dirty="0" err="1"/>
                  <a:t>Če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velja</a:t>
                </a:r>
                <a:r>
                  <a:rPr lang="en-US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nima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neničelnih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linearnih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sturktur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noben</a:t>
                </a:r>
                <a:r>
                  <a:rPr lang="en-US" sz="2000" dirty="0"/>
                  <a:t> element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 err="1"/>
                  <a:t>potem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funkcije</a:t>
                </a:r>
                <a:r>
                  <a:rPr lang="en-US" sz="2000" dirty="0"/>
                  <a:t> </a:t>
                </a:r>
                <a:r>
                  <a:rPr lang="en-US" sz="2000" i="1" dirty="0"/>
                  <a:t>f </a:t>
                </a:r>
                <a:r>
                  <a:rPr lang="en-US" sz="2000" dirty="0" err="1"/>
                  <a:t>leži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izven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razreda</a:t>
                </a:r>
                <a:r>
                  <a:rPr lang="en-US" sz="2000" dirty="0"/>
                  <a:t> M#.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45671-2E5F-69B2-FDB7-EFF9DA70D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753" y="3429000"/>
                <a:ext cx="8790561" cy="2273186"/>
              </a:xfrm>
              <a:prstGeom prst="rect">
                <a:avLst/>
              </a:prstGeom>
              <a:blipFill>
                <a:blip r:embed="rId2"/>
                <a:stretch>
                  <a:fillRect l="-692" t="-1600" b="-3200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9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27F0-D173-5B8A-3FCB-9D652FB1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467" y="1238383"/>
            <a:ext cx="8915400" cy="3777622"/>
          </a:xfrm>
        </p:spPr>
        <p:txBody>
          <a:bodyPr>
            <a:noAutofit/>
          </a:bodyPr>
          <a:lstStyle/>
          <a:p>
            <a:r>
              <a:rPr lang="en-US" sz="2500" dirty="0" err="1"/>
              <a:t>Podoben</a:t>
            </a:r>
            <a:r>
              <a:rPr lang="en-US" sz="2500" dirty="0"/>
              <a:t> </a:t>
            </a:r>
            <a:r>
              <a:rPr lang="en-US" sz="2500" dirty="0" err="1"/>
              <a:t>rezultat</a:t>
            </a:r>
            <a:r>
              <a:rPr lang="en-US" sz="2500" dirty="0"/>
              <a:t> za </a:t>
            </a:r>
            <a:r>
              <a:rPr lang="en-US" sz="2500" dirty="0" err="1"/>
              <a:t>razred</a:t>
            </a:r>
            <a:r>
              <a:rPr lang="en-US" sz="2500" dirty="0"/>
              <a:t> C</a:t>
            </a:r>
          </a:p>
          <a:p>
            <a:r>
              <a:rPr lang="en-US" sz="2500" dirty="0" err="1"/>
              <a:t>Eskplicitne</a:t>
            </a:r>
            <a:r>
              <a:rPr lang="en-US" sz="2500" dirty="0"/>
              <a:t> </a:t>
            </a:r>
            <a:r>
              <a:rPr lang="en-US" sz="2500" dirty="0" err="1"/>
              <a:t>konsturkcije</a:t>
            </a:r>
            <a:r>
              <a:rPr lang="en-US" sz="2500" dirty="0"/>
              <a:t> </a:t>
            </a:r>
            <a:r>
              <a:rPr lang="en-US" sz="2500" dirty="0" err="1"/>
              <a:t>funkcij</a:t>
            </a:r>
            <a:endParaRPr lang="en-US" sz="2500" dirty="0"/>
          </a:p>
          <a:p>
            <a:r>
              <a:rPr lang="en-US" sz="2500" dirty="0" err="1"/>
              <a:t>Iskanje</a:t>
            </a:r>
            <a:r>
              <a:rPr lang="en-US" sz="2500" dirty="0"/>
              <a:t> </a:t>
            </a:r>
            <a:r>
              <a:rPr lang="en-US" sz="2500" dirty="0" err="1"/>
              <a:t>permutacij</a:t>
            </a:r>
            <a:r>
              <a:rPr lang="en-US" sz="2500" dirty="0"/>
              <a:t> </a:t>
            </a:r>
            <a:r>
              <a:rPr lang="en-US" sz="2500" dirty="0" err="1"/>
              <a:t>brez</a:t>
            </a:r>
            <a:r>
              <a:rPr lang="en-US" sz="2500" dirty="0"/>
              <a:t> </a:t>
            </a:r>
            <a:r>
              <a:rPr lang="en-US" sz="2500" dirty="0" err="1"/>
              <a:t>linearnih</a:t>
            </a:r>
            <a:r>
              <a:rPr lang="en-US" sz="2500" dirty="0"/>
              <a:t> </a:t>
            </a:r>
            <a:r>
              <a:rPr lang="en-US" sz="2500" dirty="0" err="1"/>
              <a:t>struktur</a:t>
            </a:r>
            <a:endParaRPr lang="en-US" sz="2500" dirty="0"/>
          </a:p>
          <a:p>
            <a:pPr lvl="1"/>
            <a:r>
              <a:rPr lang="en-US" sz="2500" dirty="0" err="1"/>
              <a:t>Negativni</a:t>
            </a:r>
            <a:r>
              <a:rPr lang="en-US" sz="2500" dirty="0"/>
              <a:t> </a:t>
            </a:r>
            <a:r>
              <a:rPr lang="en-US" sz="2500" dirty="0" err="1"/>
              <a:t>rezultati</a:t>
            </a:r>
            <a:endParaRPr lang="en-US" sz="2500" dirty="0"/>
          </a:p>
          <a:p>
            <a:pPr lvl="1"/>
            <a:r>
              <a:rPr lang="en-US" sz="2500" dirty="0" err="1"/>
              <a:t>Pozitivni</a:t>
            </a:r>
            <a:r>
              <a:rPr lang="en-US" sz="2500" dirty="0"/>
              <a:t> </a:t>
            </a:r>
            <a:r>
              <a:rPr lang="en-US" sz="2500" dirty="0" err="1"/>
              <a:t>rezultati</a:t>
            </a:r>
            <a:r>
              <a:rPr lang="en-US" sz="2500" dirty="0"/>
              <a:t> </a:t>
            </a:r>
            <a:r>
              <a:rPr lang="en-US" sz="2500" dirty="0" err="1"/>
              <a:t>preko</a:t>
            </a:r>
            <a:r>
              <a:rPr lang="en-US" sz="2500" dirty="0"/>
              <a:t> </a:t>
            </a:r>
            <a:r>
              <a:rPr lang="en-US" sz="2500" dirty="0" err="1"/>
              <a:t>netrivialnih</a:t>
            </a:r>
            <a:r>
              <a:rPr lang="en-US" sz="2500" dirty="0"/>
              <a:t> </a:t>
            </a:r>
            <a:r>
              <a:rPr lang="en-US" sz="2500" dirty="0" err="1"/>
              <a:t>dekonstrukcij</a:t>
            </a:r>
            <a:r>
              <a:rPr lang="en-US" sz="2500" dirty="0"/>
              <a:t> </a:t>
            </a:r>
            <a:r>
              <a:rPr lang="en-US" sz="2500" dirty="0" err="1"/>
              <a:t>prostora</a:t>
            </a:r>
            <a:endParaRPr lang="en-US" sz="2500" dirty="0"/>
          </a:p>
          <a:p>
            <a:r>
              <a:rPr lang="en-US" sz="2500" dirty="0" err="1"/>
              <a:t>Definicije</a:t>
            </a:r>
            <a:r>
              <a:rPr lang="en-US" sz="2500" dirty="0"/>
              <a:t> </a:t>
            </a:r>
            <a:r>
              <a:rPr lang="en-US" sz="2500" dirty="0" err="1"/>
              <a:t>novih</a:t>
            </a:r>
            <a:r>
              <a:rPr lang="en-US" sz="2500" dirty="0"/>
              <a:t> </a:t>
            </a:r>
            <a:r>
              <a:rPr lang="en-US" sz="2500" dirty="0" err="1"/>
              <a:t>superrazredov</a:t>
            </a:r>
            <a:r>
              <a:rPr lang="en-US" sz="2500" dirty="0"/>
              <a:t> SC, CD</a:t>
            </a:r>
          </a:p>
          <a:p>
            <a:r>
              <a:rPr lang="en-US" sz="2500" dirty="0" err="1"/>
              <a:t>Posplošitve</a:t>
            </a:r>
            <a:r>
              <a:rPr lang="en-US" sz="2500" dirty="0"/>
              <a:t> </a:t>
            </a:r>
            <a:r>
              <a:rPr lang="en-US" sz="2500" dirty="0" err="1"/>
              <a:t>rezultatov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vektorske</a:t>
            </a:r>
            <a:r>
              <a:rPr lang="en-US" sz="2500" dirty="0"/>
              <a:t> </a:t>
            </a:r>
            <a:r>
              <a:rPr lang="en-US" sz="2500" dirty="0" err="1"/>
              <a:t>Boolove</a:t>
            </a:r>
            <a:r>
              <a:rPr lang="en-US" sz="2500" dirty="0"/>
              <a:t> </a:t>
            </a:r>
            <a:r>
              <a:rPr lang="en-US" sz="2500" dirty="0" err="1"/>
              <a:t>funkcije</a:t>
            </a:r>
            <a:endParaRPr lang="en-US" sz="2500" dirty="0"/>
          </a:p>
          <a:p>
            <a:r>
              <a:rPr lang="en-US" sz="2500" dirty="0"/>
              <a:t>…</a:t>
            </a:r>
            <a:endParaRPr lang="sl-SI" sz="2500" dirty="0"/>
          </a:p>
        </p:txBody>
      </p:sp>
    </p:spTree>
    <p:extLst>
      <p:ext uri="{BB962C8B-B14F-4D97-AF65-F5344CB8AC3E}">
        <p14:creationId xmlns:p14="http://schemas.microsoft.com/office/powerpoint/2010/main" val="264851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6590-76F9-F119-0B57-6254153A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41068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>
                <a:solidFill>
                  <a:schemeClr val="accent3"/>
                </a:solidFill>
              </a:rPr>
              <a:t>Hvala</a:t>
            </a:r>
            <a:r>
              <a:rPr lang="en-US" sz="6000" dirty="0">
                <a:solidFill>
                  <a:schemeClr val="accent3"/>
                </a:solidFill>
              </a:rPr>
              <a:t> za </a:t>
            </a:r>
            <a:r>
              <a:rPr lang="en-US" sz="6000" dirty="0" err="1">
                <a:solidFill>
                  <a:schemeClr val="accent3"/>
                </a:solidFill>
              </a:rPr>
              <a:t>pozornost</a:t>
            </a:r>
            <a:endParaRPr lang="sl-SI" sz="6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1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F2B549-A397-9F27-CBAE-F8446F0F4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134094"/>
              </p:ext>
            </p:extLst>
          </p:nvPr>
        </p:nvGraphicFramePr>
        <p:xfrm>
          <a:off x="1514556" y="1"/>
          <a:ext cx="106774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4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84933-A7F8-4A34-B804-912656A6C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68A45-D584-4680-A2EE-605EF0E45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5EFF41-D2AC-4C61-9F2D-D1CDDFFB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09E349-39B3-4E5A-8CFD-20F113EC9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9D1FB-5A60-4471-8140-469F322D1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 rev="1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B1D4B0C-9295-778A-020D-E49D6A46AB4B}"/>
              </a:ext>
            </a:extLst>
          </p:cNvPr>
          <p:cNvGrpSpPr/>
          <p:nvPr/>
        </p:nvGrpSpPr>
        <p:grpSpPr>
          <a:xfrm>
            <a:off x="1445435" y="179109"/>
            <a:ext cx="10677444" cy="1371600"/>
            <a:chOff x="0" y="0"/>
            <a:chExt cx="10677444" cy="1371600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E1A79FCE-262E-6EF4-EDA5-B880E1D573DF}"/>
                </a:ext>
              </a:extLst>
            </p:cNvPr>
            <p:cNvSpPr/>
            <p:nvPr/>
          </p:nvSpPr>
          <p:spPr>
            <a:xfrm rot="10800000">
              <a:off x="0" y="0"/>
              <a:ext cx="10677444" cy="1371600"/>
            </a:xfrm>
            <a:prstGeom prst="trapezoid">
              <a:avLst>
                <a:gd name="adj" fmla="val 778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8" name="Trapezoid 4">
              <a:extLst>
                <a:ext uri="{FF2B5EF4-FFF2-40B4-BE49-F238E27FC236}">
                  <a16:creationId xmlns:a16="http://schemas.microsoft.com/office/drawing/2014/main" id="{280EB20C-368A-67F7-DE79-1AC91B792C0E}"/>
                </a:ext>
              </a:extLst>
            </p:cNvPr>
            <p:cNvSpPr txBox="1"/>
            <p:nvPr/>
          </p:nvSpPr>
          <p:spPr>
            <a:xfrm>
              <a:off x="1868552" y="0"/>
              <a:ext cx="6940338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 err="1"/>
                <a:t>Kriptologija</a:t>
              </a:r>
              <a:endParaRPr lang="en-SI" sz="4400" kern="1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4708-D4D2-CBF0-A52A-FBCB9CD9A8F3}"/>
              </a:ext>
            </a:extLst>
          </p:cNvPr>
          <p:cNvGrpSpPr/>
          <p:nvPr/>
        </p:nvGrpSpPr>
        <p:grpSpPr>
          <a:xfrm>
            <a:off x="2144434" y="2864171"/>
            <a:ext cx="4639722" cy="685800"/>
            <a:chOff x="1067744" y="1371600"/>
            <a:chExt cx="8541955" cy="1371600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FE6562A6-F339-8DA8-A1DF-9C07F2D91649}"/>
                </a:ext>
              </a:extLst>
            </p:cNvPr>
            <p:cNvSpPr/>
            <p:nvPr/>
          </p:nvSpPr>
          <p:spPr>
            <a:xfrm rot="10800000">
              <a:off x="1067744" y="1371600"/>
              <a:ext cx="8541955" cy="1371600"/>
            </a:xfrm>
            <a:prstGeom prst="trapezoid">
              <a:avLst>
                <a:gd name="adj" fmla="val 778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l-SI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6630A9F4-86C5-A6FF-E6E6-D3F15F099625}"/>
                </a:ext>
              </a:extLst>
            </p:cNvPr>
            <p:cNvSpPr txBox="1"/>
            <p:nvPr/>
          </p:nvSpPr>
          <p:spPr>
            <a:xfrm>
              <a:off x="2562586" y="1371600"/>
              <a:ext cx="5552270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 err="1"/>
                <a:t>Kriptografija</a:t>
              </a:r>
              <a:endParaRPr lang="en-SI" sz="3000" kern="12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8A4A71-9ECB-6114-DC89-30441EB31E73}"/>
              </a:ext>
            </a:extLst>
          </p:cNvPr>
          <p:cNvSpPr txBox="1"/>
          <p:nvPr/>
        </p:nvSpPr>
        <p:spPr>
          <a:xfrm>
            <a:off x="8773125" y="2930072"/>
            <a:ext cx="263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Kriptanaliza</a:t>
            </a:r>
            <a:endParaRPr lang="sl-SI" sz="3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933D5B-9E1A-0FB0-06AC-E9A89C614833}"/>
              </a:ext>
            </a:extLst>
          </p:cNvPr>
          <p:cNvCxnSpPr>
            <a:stCxn id="8" idx="2"/>
            <a:endCxn id="5" idx="0"/>
          </p:cNvCxnSpPr>
          <p:nvPr/>
        </p:nvCxnSpPr>
        <p:spPr>
          <a:xfrm flipH="1">
            <a:off x="4464295" y="1550709"/>
            <a:ext cx="2319861" cy="1313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91F026-3854-4AA2-75D0-952EB91940B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784156" y="1550709"/>
            <a:ext cx="3304528" cy="137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D7B80A-43F0-C99B-900D-A728B3DF1B05}"/>
              </a:ext>
            </a:extLst>
          </p:cNvPr>
          <p:cNvSpPr txBox="1"/>
          <p:nvPr/>
        </p:nvSpPr>
        <p:spPr>
          <a:xfrm>
            <a:off x="1998429" y="4586433"/>
            <a:ext cx="1729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Klasična</a:t>
            </a:r>
            <a:endParaRPr lang="sl-SI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1141E2-69A6-EB35-FA22-4794DBC0A7B7}"/>
              </a:ext>
            </a:extLst>
          </p:cNvPr>
          <p:cNvSpPr txBox="1"/>
          <p:nvPr/>
        </p:nvSpPr>
        <p:spPr>
          <a:xfrm>
            <a:off x="6302753" y="4586433"/>
            <a:ext cx="2022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Moderna</a:t>
            </a:r>
            <a:endParaRPr lang="sl-SI" sz="3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8D368C-E415-CAAD-AE86-3E2C5B8AD7D7}"/>
              </a:ext>
            </a:extLst>
          </p:cNvPr>
          <p:cNvCxnSpPr>
            <a:cxnSpLocks/>
            <a:stCxn id="5" idx="2"/>
            <a:endCxn id="17" idx="0"/>
          </p:cNvCxnSpPr>
          <p:nvPr/>
        </p:nvCxnSpPr>
        <p:spPr>
          <a:xfrm>
            <a:off x="4464295" y="3549971"/>
            <a:ext cx="2849840" cy="1036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E7CD65-EB90-2E96-3307-E3FE0B36837C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 flipH="1">
            <a:off x="2863184" y="3549971"/>
            <a:ext cx="1601111" cy="1036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E0F12C-706D-672B-81BB-36B12764E43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314135" y="5140431"/>
            <a:ext cx="519012" cy="799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4E0FE0-46AA-B89B-6D90-46051382AFFE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302753" y="5140431"/>
            <a:ext cx="1011382" cy="799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25BB81-D6D5-A22A-DB7C-1E74BB91E7D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314135" y="5140431"/>
            <a:ext cx="1593272" cy="799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AAE412C-F3FA-631A-3CE9-8807C62240FF}"/>
              </a:ext>
            </a:extLst>
          </p:cNvPr>
          <p:cNvSpPr txBox="1"/>
          <p:nvPr/>
        </p:nvSpPr>
        <p:spPr>
          <a:xfrm>
            <a:off x="9457689" y="5607893"/>
            <a:ext cx="1593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3"/>
                </a:solidFill>
              </a:rPr>
              <a:t>…</a:t>
            </a:r>
            <a:endParaRPr lang="sl-SI" sz="25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D3C55-38C4-011F-D5DD-8A721001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DD6D69-961A-13CA-C48A-ED719722AAF5}"/>
              </a:ext>
            </a:extLst>
          </p:cNvPr>
          <p:cNvGrpSpPr/>
          <p:nvPr/>
        </p:nvGrpSpPr>
        <p:grpSpPr>
          <a:xfrm>
            <a:off x="2892767" y="260978"/>
            <a:ext cx="6406466" cy="1371600"/>
            <a:chOff x="2135488" y="2743199"/>
            <a:chExt cx="6406466" cy="1371600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D515A700-F38D-A922-C6B6-84CEF53E94D3}"/>
                </a:ext>
              </a:extLst>
            </p:cNvPr>
            <p:cNvSpPr/>
            <p:nvPr/>
          </p:nvSpPr>
          <p:spPr>
            <a:xfrm rot="10800000">
              <a:off x="2135488" y="2743199"/>
              <a:ext cx="6406466" cy="1371600"/>
            </a:xfrm>
            <a:prstGeom prst="trapezoid">
              <a:avLst>
                <a:gd name="adj" fmla="val 7784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6" name="Trapezoid 4">
              <a:extLst>
                <a:ext uri="{FF2B5EF4-FFF2-40B4-BE49-F238E27FC236}">
                  <a16:creationId xmlns:a16="http://schemas.microsoft.com/office/drawing/2014/main" id="{9D635670-9701-575B-3675-E983C9B7DEAD}"/>
                </a:ext>
              </a:extLst>
            </p:cNvPr>
            <p:cNvSpPr txBox="1"/>
            <p:nvPr/>
          </p:nvSpPr>
          <p:spPr>
            <a:xfrm>
              <a:off x="3256620" y="2743199"/>
              <a:ext cx="4164203" cy="137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 err="1"/>
                <a:t>Boolove</a:t>
              </a:r>
              <a:r>
                <a:rPr lang="en-US" sz="4400" kern="1200" dirty="0"/>
                <a:t> </a:t>
              </a:r>
              <a:r>
                <a:rPr lang="en-US" sz="4400" kern="1200" dirty="0" err="1"/>
                <a:t>funkcije</a:t>
              </a:r>
              <a:endParaRPr lang="en-SI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61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2F8FAA-9D18-1654-5B44-2901BEC1D909}"/>
              </a:ext>
            </a:extLst>
          </p:cNvPr>
          <p:cNvCxnSpPr/>
          <p:nvPr/>
        </p:nvCxnSpPr>
        <p:spPr>
          <a:xfrm>
            <a:off x="1788646" y="3894083"/>
            <a:ext cx="2554014" cy="0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63B8-0AFA-8356-4EB8-274E793BDE64}"/>
              </a:ext>
            </a:extLst>
          </p:cNvPr>
          <p:cNvCxnSpPr/>
          <p:nvPr/>
        </p:nvCxnSpPr>
        <p:spPr>
          <a:xfrm>
            <a:off x="7849340" y="3894083"/>
            <a:ext cx="2554014" cy="0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(0, 0, 0, 0)$&#10;%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CF1E2204-6769-633F-DD59-6E24B9ABA6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5" y="180610"/>
            <a:ext cx="1006740" cy="258655"/>
          </a:xfrm>
          <a:prstGeom prst="rect">
            <a:avLst/>
          </a:prstGeom>
        </p:spPr>
      </p:pic>
      <p:pic>
        <p:nvPicPr>
          <p:cNvPr id="20" name="Picture 19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6A0906E3-6173-E33D-7733-1FA9D65BF6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1" y="180610"/>
            <a:ext cx="1006740" cy="258655"/>
          </a:xfrm>
          <a:prstGeom prst="rect">
            <a:avLst/>
          </a:prstGeom>
        </p:spPr>
      </p:pic>
      <p:pic>
        <p:nvPicPr>
          <p:cNvPr id="22" name="Picture 2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E90D4A0D-83B0-60FF-4E64-CE83BA2D2B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23" y="180610"/>
            <a:ext cx="1006740" cy="258655"/>
          </a:xfrm>
          <a:prstGeom prst="rect">
            <a:avLst/>
          </a:prstGeom>
        </p:spPr>
      </p:pic>
      <p:pic>
        <p:nvPicPr>
          <p:cNvPr id="24" name="Picture 23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DBE2CE1E-0597-562A-3E7D-4C86D899B9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11" y="180610"/>
            <a:ext cx="1006740" cy="258655"/>
          </a:xfrm>
          <a:prstGeom prst="rect">
            <a:avLst/>
          </a:prstGeom>
        </p:spPr>
      </p:pic>
      <p:pic>
        <p:nvPicPr>
          <p:cNvPr id="26" name="Picture 25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054817D3-C9B3-DF4E-CF3E-5891CC50D21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16" y="180610"/>
            <a:ext cx="1006740" cy="258655"/>
          </a:xfrm>
          <a:prstGeom prst="rect">
            <a:avLst/>
          </a:prstGeom>
        </p:spPr>
      </p:pic>
      <p:pic>
        <p:nvPicPr>
          <p:cNvPr id="28" name="Picture 2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7977B08F-479C-C42C-B29D-53D09A4B9F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21" y="180610"/>
            <a:ext cx="1006740" cy="258655"/>
          </a:xfrm>
          <a:prstGeom prst="rect">
            <a:avLst/>
          </a:prstGeom>
        </p:spPr>
      </p:pic>
      <p:pic>
        <p:nvPicPr>
          <p:cNvPr id="30" name="Picture 29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9457871C-627E-EF79-A7B4-83406FD6106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6" y="180610"/>
            <a:ext cx="1006740" cy="258655"/>
          </a:xfrm>
          <a:prstGeom prst="rect">
            <a:avLst/>
          </a:prstGeom>
        </p:spPr>
      </p:pic>
      <p:pic>
        <p:nvPicPr>
          <p:cNvPr id="32" name="Picture 3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2BFAF598-D9B4-4AA7-96F1-1E91A604EC4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33" y="180610"/>
            <a:ext cx="1006740" cy="258655"/>
          </a:xfrm>
          <a:prstGeom prst="rect">
            <a:avLst/>
          </a:prstGeom>
        </p:spPr>
      </p:pic>
      <p:pic>
        <p:nvPicPr>
          <p:cNvPr id="34" name="Picture 33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8EAADF52-F388-C500-4E48-EA3CFCA13DD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5" y="780507"/>
            <a:ext cx="1006740" cy="258655"/>
          </a:xfrm>
          <a:prstGeom prst="rect">
            <a:avLst/>
          </a:prstGeom>
        </p:spPr>
      </p:pic>
      <p:pic>
        <p:nvPicPr>
          <p:cNvPr id="36" name="Picture 35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B1DF11C3-F03A-4FDB-48BA-C154C0393CE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03" y="780507"/>
            <a:ext cx="1006740" cy="258655"/>
          </a:xfrm>
          <a:prstGeom prst="rect">
            <a:avLst/>
          </a:prstGeom>
        </p:spPr>
      </p:pic>
      <p:pic>
        <p:nvPicPr>
          <p:cNvPr id="38" name="Picture 3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3B325170-2862-369F-8753-1446DDBED1C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11" y="780507"/>
            <a:ext cx="1006740" cy="258655"/>
          </a:xfrm>
          <a:prstGeom prst="rect">
            <a:avLst/>
          </a:prstGeom>
        </p:spPr>
      </p:pic>
      <p:pic>
        <p:nvPicPr>
          <p:cNvPr id="40" name="Picture 39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CCF96E79-5354-EABD-A140-4865FF905F7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19" y="780507"/>
            <a:ext cx="1006740" cy="258655"/>
          </a:xfrm>
          <a:prstGeom prst="rect">
            <a:avLst/>
          </a:prstGeom>
        </p:spPr>
      </p:pic>
      <p:pic>
        <p:nvPicPr>
          <p:cNvPr id="42" name="Picture 4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2606464E-ABF0-DB07-FD90-3849F15C32A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27" y="780507"/>
            <a:ext cx="1006740" cy="258655"/>
          </a:xfrm>
          <a:prstGeom prst="rect">
            <a:avLst/>
          </a:prstGeom>
        </p:spPr>
      </p:pic>
      <p:pic>
        <p:nvPicPr>
          <p:cNvPr id="44" name="Picture 43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%$(0, 0, 1, 1)$&#10;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85D27BF4-93B4-F4FB-B53C-2D96B4F3829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35" y="780507"/>
            <a:ext cx="1006740" cy="258655"/>
          </a:xfrm>
          <a:prstGeom prst="rect">
            <a:avLst/>
          </a:prstGeom>
        </p:spPr>
      </p:pic>
      <p:pic>
        <p:nvPicPr>
          <p:cNvPr id="46" name="Picture 45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%$(0, 0, 1, 1)$&#10;%$(1, 0, 1, 1)$&#10;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D7AB61B9-74F1-2FD4-B576-151CC3AE551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43" y="780507"/>
            <a:ext cx="1006740" cy="258655"/>
          </a:xfrm>
          <a:prstGeom prst="rect">
            <a:avLst/>
          </a:prstGeom>
        </p:spPr>
      </p:pic>
      <p:pic>
        <p:nvPicPr>
          <p:cNvPr id="48" name="Picture 4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%$(0, 0, 1, 1)$&#10;%$(1, 0, 1, 1)$&#10;%$(0, 1, 1, 1)$&#10;$(1, 1, 1, 1)$&#10;&#10;\end{document}" title="IguanaTex Bitmap Display">
            <a:extLst>
              <a:ext uri="{FF2B5EF4-FFF2-40B4-BE49-F238E27FC236}">
                <a16:creationId xmlns:a16="http://schemas.microsoft.com/office/drawing/2014/main" id="{188DBDAF-F2BB-6CEE-4DA9-F1D8C907C9F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51" y="780507"/>
            <a:ext cx="1006740" cy="258655"/>
          </a:xfrm>
          <a:prstGeom prst="rect">
            <a:avLst/>
          </a:prstGeom>
        </p:spPr>
      </p:pic>
      <p:pic>
        <p:nvPicPr>
          <p:cNvPr id="56" name="Picture 55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0$&#10;\end{document}" title="IguanaTex Bitmap Display">
            <a:extLst>
              <a:ext uri="{FF2B5EF4-FFF2-40B4-BE49-F238E27FC236}">
                <a16:creationId xmlns:a16="http://schemas.microsoft.com/office/drawing/2014/main" id="{91C1016F-E41D-A9EE-CF64-EA807BEEBC2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42207" y="3021501"/>
            <a:ext cx="507585" cy="814998"/>
          </a:xfrm>
          <a:prstGeom prst="rect">
            <a:avLst/>
          </a:prstGeom>
        </p:spPr>
      </p:pic>
      <p:pic>
        <p:nvPicPr>
          <p:cNvPr id="61" name="Picture 60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1$&#10;\end{document}" title="IguanaTex Bitmap Display">
            <a:extLst>
              <a:ext uri="{FF2B5EF4-FFF2-40B4-BE49-F238E27FC236}">
                <a16:creationId xmlns:a16="http://schemas.microsoft.com/office/drawing/2014/main" id="{15B190D8-00F0-1C3B-F4A9-9A3E7A07E25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51" y="3021501"/>
            <a:ext cx="400349" cy="7864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C0FEC-EA99-8FCA-8CCC-226526CE71A6}"/>
              </a:ext>
            </a:extLst>
          </p:cNvPr>
          <p:cNvSpPr/>
          <p:nvPr/>
        </p:nvSpPr>
        <p:spPr>
          <a:xfrm>
            <a:off x="4342660" y="2353330"/>
            <a:ext cx="3506680" cy="2299317"/>
          </a:xfrm>
          <a:prstGeom prst="rect">
            <a:avLst/>
          </a:prstGeom>
          <a:gradFill flip="none" rotWithShape="1">
            <a:gsLst>
              <a:gs pos="15000">
                <a:schemeClr val="accent4">
                  <a:lumMod val="75000"/>
                </a:schemeClr>
              </a:gs>
              <a:gs pos="46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dk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Picture 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(0, 0, 0, 0)$&#10;%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C34CA84D-F429-9F4D-B071-2E341F2D9898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5" y="180610"/>
            <a:ext cx="1006740" cy="258655"/>
          </a:xfrm>
          <a:prstGeom prst="rect">
            <a:avLst/>
          </a:prstGeom>
        </p:spPr>
      </p:pic>
      <p:pic>
        <p:nvPicPr>
          <p:cNvPr id="3" name="Picture 2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750A8BD6-0B0D-6048-F50E-B7EC43FC24F3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1" y="180610"/>
            <a:ext cx="1006740" cy="258655"/>
          </a:xfrm>
          <a:prstGeom prst="rect">
            <a:avLst/>
          </a:prstGeom>
        </p:spPr>
      </p:pic>
      <p:pic>
        <p:nvPicPr>
          <p:cNvPr id="5" name="Picture 4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 title="IguanaTex Bitmap Display">
            <a:extLst>
              <a:ext uri="{FF2B5EF4-FFF2-40B4-BE49-F238E27FC236}">
                <a16:creationId xmlns:a16="http://schemas.microsoft.com/office/drawing/2014/main" id="{43118873-6630-55FA-BC11-C8985B61EB57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90" y="181376"/>
            <a:ext cx="1006740" cy="258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267F1-D0B4-3502-E1B9-46EB4232D9EB}"/>
              </a:ext>
            </a:extLst>
          </p:cNvPr>
          <p:cNvSpPr txBox="1"/>
          <p:nvPr/>
        </p:nvSpPr>
        <p:spPr>
          <a:xfrm>
            <a:off x="4498725" y="2767280"/>
            <a:ext cx="3112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Boolova</a:t>
            </a:r>
            <a:r>
              <a:rPr lang="en-US" sz="4000" dirty="0"/>
              <a:t> </a:t>
            </a:r>
            <a:r>
              <a:rPr lang="en-US" sz="4000" dirty="0" err="1"/>
              <a:t>funkcija</a:t>
            </a:r>
            <a:endParaRPr lang="en-SI" sz="4000" dirty="0"/>
          </a:p>
        </p:txBody>
      </p:sp>
    </p:spTree>
    <p:extLst>
      <p:ext uri="{BB962C8B-B14F-4D97-AF65-F5344CB8AC3E}">
        <p14:creationId xmlns:p14="http://schemas.microsoft.com/office/powerpoint/2010/main" val="13040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5768 0.4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2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45486 L 0.34531 0.4548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516 -0.0196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16 -0.01968 C 0.34714 -0.01968 0.38555 -0.12222 0.39922 -0.02755 C 0.41302 0.06597 0.41875 0.47523 0.41875 0.5912 C 0.41875 0.67708 -0.35521 0.6213 -0.35521 0.70833 " pathEditMode="relative" rAng="0" ptsTypes="AAAA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9" y="3400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3919 0.4548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227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19 0.45486 L 0.24323 0.4548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33516 -0.0196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16 -0.01968 C 0.34713 -0.01968 0.38555 -0.12223 0.39922 -0.02755 C 0.41302 0.06597 0.41875 0.47523 0.41875 0.5912 C 0.41875 0.67708 -0.35521 0.62129 -0.35521 0.70833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9" y="339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13607 0.4548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227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|c|c| }&#10;\hline&#10;$x$ &amp; $f(x)$ \\&#10;\hline&#10;(0, 0, 0, 0) &amp; 0 \\&#10;(1, 0, 0, 0) &amp; 1 \\&#10;(0, 1, 0, 0) &amp; 0 \\&#10;(1, 1, 0, 0) &amp; 1 \\&#10;(0, 0, 1, 0) &amp; 0 \\&#10;(1, 0, 1, 0) &amp; 1 \\&#10;(0, 1, 1, 0) &amp; 0 \\&#10;(1, 1, 1, 0) &amp; 1 \\&#10;(0, 0, 0, 1) &amp; 0 \\&#10;(1, 0, 0, 1) &amp; 1 \\&#10;(0, 1, 0, 1) &amp; 0 \\&#10;(1, 1, 0, 1) &amp; 1 \\&#10;(0, 0, 1, 1) &amp; 0 \\&#10;(1, 0, 1, 1) &amp; 1 \\&#10;(0, 1, 1, 1) &amp; 0 \\&#10;(1, 1, 1, 1) &amp; 1 \\&#10;\hline&#10;\end{tabular}&#10;\end{center}&#10;\end{document}" title="IguanaTex Bitmap Display">
            <a:extLst>
              <a:ext uri="{FF2B5EF4-FFF2-40B4-BE49-F238E27FC236}">
                <a16:creationId xmlns:a16="http://schemas.microsoft.com/office/drawing/2014/main" id="{04B23989-82BE-3322-FF33-AE21722015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20" y="1093137"/>
            <a:ext cx="2377262" cy="5421240"/>
          </a:xfrm>
          <a:prstGeom prst="rect">
            <a:avLst/>
          </a:prstGeom>
        </p:spPr>
      </p:pic>
      <p:pic>
        <p:nvPicPr>
          <p:cNvPr id="12" name="Picture 1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yellow}&#10;\begin{center}&#10;\begin{tabular}{ |c|c| }&#10;\hline&#10;$x$ &amp; $f(x)$ \\&#10;\hline&#10;(0, 0, 0, 0) &amp; 0 \\&#10;(1, 0, 0, 0) &amp; 1 \\&#10;(0, 1, 0, 0) &amp; 0 \\&#10;(1, 1, 0, 0) &amp; 1 \\&#10;(0, 0, 1, 0) &amp; 0 \\&#10;(1, 0, 1, 0) &amp; 1 \\&#10;(0, 1, 1, 0) &amp; 0 \\&#10;(1, 1, 1, 0) &amp; 1 \\&#10;(0, 0, 0, 1) &amp; 0 \\&#10;(1, 0, 0, 1) &amp; 1 \\&#10;(0, 1, 0, 1) &amp; 0 \\&#10;(1, 1, 0, 1) &amp; 1 \\&#10;(0, 0, 1, 1) &amp; 0 \\&#10;(1, 0, 1, 1) &amp; 1 \\&#10;(0, 1, 1, 1) &amp; 0 \\&#10;(1, 1, 1, 1) &amp; 1 \\&#10;\hline&#10;\end{tabular}&#10;\end{center}&#10;\end{document}" title="IguanaTex Bitmap Display">
            <a:extLst>
              <a:ext uri="{FF2B5EF4-FFF2-40B4-BE49-F238E27FC236}">
                <a16:creationId xmlns:a16="http://schemas.microsoft.com/office/drawing/2014/main" id="{CC8516B9-4A07-3BA7-6340-32D3CF3EAB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6" r="-4510" b="-2936"/>
          <a:stretch/>
        </p:blipFill>
        <p:spPr>
          <a:xfrm>
            <a:off x="3759200" y="1093137"/>
            <a:ext cx="955040" cy="5580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2B02F-9DD0-E4B4-0E21-7F15F85CE666}"/>
              </a:ext>
            </a:extLst>
          </p:cNvPr>
          <p:cNvSpPr txBox="1"/>
          <p:nvPr/>
        </p:nvSpPr>
        <p:spPr>
          <a:xfrm>
            <a:off x="5825314" y="1410799"/>
            <a:ext cx="539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3"/>
                </a:solidFill>
              </a:rPr>
              <a:t>Želja</a:t>
            </a:r>
            <a:r>
              <a:rPr lang="en-US" sz="4000" b="1" dirty="0">
                <a:solidFill>
                  <a:schemeClr val="accent3"/>
                </a:solidFill>
              </a:rPr>
              <a:t>: </a:t>
            </a:r>
            <a:r>
              <a:rPr lang="en-US" sz="4000" dirty="0" err="1"/>
              <a:t>Čim</a:t>
            </a:r>
            <a:r>
              <a:rPr lang="en-US" sz="4000" dirty="0"/>
              <a:t> </a:t>
            </a:r>
            <a:r>
              <a:rPr lang="en-US" sz="4000" dirty="0" err="1"/>
              <a:t>manj</a:t>
            </a:r>
            <a:r>
              <a:rPr lang="en-US" sz="4000" dirty="0"/>
              <a:t> </a:t>
            </a:r>
            <a:r>
              <a:rPr lang="en-US" sz="4000" dirty="0" err="1"/>
              <a:t>predvidljive</a:t>
            </a:r>
            <a:r>
              <a:rPr lang="en-US" sz="4000" dirty="0"/>
              <a:t> </a:t>
            </a:r>
            <a:r>
              <a:rPr lang="en-US" sz="4000" dirty="0" err="1"/>
              <a:t>funkcije</a:t>
            </a:r>
            <a:endParaRPr lang="en-SI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3FECB-A24B-430C-9DBC-51255F3C30F3}"/>
              </a:ext>
            </a:extLst>
          </p:cNvPr>
          <p:cNvSpPr txBox="1"/>
          <p:nvPr/>
        </p:nvSpPr>
        <p:spPr>
          <a:xfrm>
            <a:off x="5825314" y="3718915"/>
            <a:ext cx="5845203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“Linearity is the curse of the cryptographer” - James L. Massey, Crypto’89</a:t>
            </a:r>
            <a:endParaRPr lang="en-SI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|c|c| }&#10;\hline&#10;$x$ &amp; $f(x)$ \\&#10;\hline&#10;(0, 0, 0, 0) &amp; 0 \\&#10;(1, 0, 0, 0) &amp; 1 \\&#10;(0, 1, 0, 0) &amp; 0 \\&#10;(1, 1, 0, 0) &amp; 1 \\&#10;(0, 0, 1, 0) &amp; 0 \\&#10;(1, 0, 1, 0) &amp; 1 \\&#10;(0, 1, 1, 0) &amp; 0 \\&#10;(1, 1, 1, 0) &amp; 1 \\&#10;(0, 0, 0, 1) &amp; 0 \\&#10;(1, 0, 0, 1) &amp; 1 \\&#10;(0, 1, 0, 1) &amp; 0 \\&#10;(1, 1, 0, 1) &amp; 1 \\&#10;(0, 0, 1, 1) &amp; 0 \\&#10;(1, 0, 1, 1) &amp; 1 \\&#10;(0, 1, 1, 1) &amp; 0 \\&#10;(1, 1, 1, 1) &amp; 1 \\&#10;\hline&#10;\end{tabular}&#10;\end{center}&#10;\end{document}" title="IguanaTex Bitmap Display">
            <a:extLst>
              <a:ext uri="{FF2B5EF4-FFF2-40B4-BE49-F238E27FC236}">
                <a16:creationId xmlns:a16="http://schemas.microsoft.com/office/drawing/2014/main" id="{B25159D2-ED96-AD63-F7CF-79DDDBCBD9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24" y="1154368"/>
            <a:ext cx="2377262" cy="5421240"/>
          </a:xfrm>
          <a:prstGeom prst="rect">
            <a:avLst/>
          </a:prstGeom>
        </p:spPr>
      </p:pic>
      <p:pic>
        <p:nvPicPr>
          <p:cNvPr id="8" name="Picture 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|c|c| }&#10;\hline&#10;$x$ &amp; $h(x)$ \\&#10;\hline&#10;(0, 0, 0, 0) &amp; 0 \\&#10;(1, 0, 0, 0) &amp; 0 \\&#10;(0, 1, 0, 0) &amp; 0 \\&#10;(1, 1, 0, 0) &amp; 1 \\&#10;(0, 0, 1, 0) &amp; 0 \\&#10;(1, 0, 1, 0) &amp; 0 \\&#10;(0, 1, 1, 0) &amp; 0 \\&#10;(1, 1, 1, 0) &amp; 1 \\&#10;(0, 0, 0, 1) &amp; 0 \\&#10;(1, 0, 0, 1) &amp; 0 \\&#10;(0, 1, 0, 1) &amp; 0 \\&#10;(1, 1, 0, 1) &amp; 1 \\&#10;(0, 0, 1, 1) &amp; 1 \\&#10;(1, 0, 1, 1) &amp; 1 \\&#10;(0, 1, 1, 1) &amp; 1 \\&#10;(1, 1, 1, 1) &amp; 0 \\&#10;\hline&#10;\end{tabular}&#10;\end{center}&#10;\end{document}" title="IguanaTex Bitmap Display">
            <a:extLst>
              <a:ext uri="{FF2B5EF4-FFF2-40B4-BE49-F238E27FC236}">
                <a16:creationId xmlns:a16="http://schemas.microsoft.com/office/drawing/2014/main" id="{E7725D09-5705-3CAB-DAC3-B95DE5248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527" y="1162631"/>
            <a:ext cx="2370897" cy="542123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059E11F-9F09-4D9E-DE57-0288AF075514}"/>
              </a:ext>
            </a:extLst>
          </p:cNvPr>
          <p:cNvGrpSpPr/>
          <p:nvPr/>
        </p:nvGrpSpPr>
        <p:grpSpPr>
          <a:xfrm>
            <a:off x="5374186" y="1578101"/>
            <a:ext cx="3314341" cy="363287"/>
            <a:chOff x="2964294" y="1269483"/>
            <a:chExt cx="6258367" cy="26995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03ECAC7-1191-A5CF-F67E-9494A050DC29}"/>
                </a:ext>
              </a:extLst>
            </p:cNvPr>
            <p:cNvCxnSpPr>
              <a:cxnSpLocks/>
            </p:cNvCxnSpPr>
            <p:nvPr/>
          </p:nvCxnSpPr>
          <p:spPr>
            <a:xfrm>
              <a:off x="2964294" y="1539433"/>
              <a:ext cx="6258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9" name="Picture 18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1$&#10;\end{document}" title="IguanaTex Bitmap Display">
              <a:extLst>
                <a:ext uri="{FF2B5EF4-FFF2-40B4-BE49-F238E27FC236}">
                  <a16:creationId xmlns:a16="http://schemas.microsoft.com/office/drawing/2014/main" id="{B895071E-7E0E-4644-9D89-DF394D65826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987" y="1269483"/>
              <a:ext cx="119543" cy="23481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D8E31A-71CD-71E1-6B28-025CF6BD8627}"/>
              </a:ext>
            </a:extLst>
          </p:cNvPr>
          <p:cNvGrpSpPr/>
          <p:nvPr/>
        </p:nvGrpSpPr>
        <p:grpSpPr>
          <a:xfrm>
            <a:off x="5346619" y="2962945"/>
            <a:ext cx="3314341" cy="286118"/>
            <a:chOff x="2966816" y="2475066"/>
            <a:chExt cx="6258367" cy="29321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867CF7-123D-64DE-BC4C-D9DF34F51412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16" y="2768279"/>
              <a:ext cx="6258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2" name="Picture 2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2$&#10;\end{document}" title="IguanaTex Bitmap Display">
              <a:extLst>
                <a:ext uri="{FF2B5EF4-FFF2-40B4-BE49-F238E27FC236}">
                  <a16:creationId xmlns:a16="http://schemas.microsoft.com/office/drawing/2014/main" id="{73799570-603B-2B59-2346-EF71278B275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271" y="2475066"/>
              <a:ext cx="149043" cy="24469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4C689B4-0AFB-0A61-C45E-681F47DE656D}"/>
              </a:ext>
            </a:extLst>
          </p:cNvPr>
          <p:cNvGrpSpPr/>
          <p:nvPr/>
        </p:nvGrpSpPr>
        <p:grpSpPr>
          <a:xfrm>
            <a:off x="5353413" y="5693410"/>
            <a:ext cx="3341908" cy="358384"/>
            <a:chOff x="2964294" y="5306020"/>
            <a:chExt cx="6258367" cy="30384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AA79326-B927-9118-88B9-C759CCB3B7AA}"/>
                </a:ext>
              </a:extLst>
            </p:cNvPr>
            <p:cNvCxnSpPr>
              <a:cxnSpLocks/>
            </p:cNvCxnSpPr>
            <p:nvPr/>
          </p:nvCxnSpPr>
          <p:spPr>
            <a:xfrm>
              <a:off x="2964294" y="5609866"/>
              <a:ext cx="6258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33" name="Picture 32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5$&#10;\end{document}" title="IguanaTex Bitmap Display">
              <a:extLst>
                <a:ext uri="{FF2B5EF4-FFF2-40B4-BE49-F238E27FC236}">
                  <a16:creationId xmlns:a16="http://schemas.microsoft.com/office/drawing/2014/main" id="{53D34232-4A51-8824-583C-BFF5B51CB7D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1" y="5306020"/>
              <a:ext cx="157729" cy="270729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40D4F5-43A7-C5ED-F04F-70AB4BD20017}"/>
              </a:ext>
            </a:extLst>
          </p:cNvPr>
          <p:cNvGrpSpPr/>
          <p:nvPr/>
        </p:nvGrpSpPr>
        <p:grpSpPr>
          <a:xfrm>
            <a:off x="5360402" y="6138283"/>
            <a:ext cx="3341908" cy="295782"/>
            <a:chOff x="2966816" y="5642869"/>
            <a:chExt cx="6258367" cy="26794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2916C6C-0C0B-2648-8557-9DBC7F82D831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16" y="5910809"/>
              <a:ext cx="6258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30" name="Picture 29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6$&#10;\end{document}" title="IguanaTex Bitmap Display">
              <a:extLst>
                <a:ext uri="{FF2B5EF4-FFF2-40B4-BE49-F238E27FC236}">
                  <a16:creationId xmlns:a16="http://schemas.microsoft.com/office/drawing/2014/main" id="{D50C439E-5704-E8B9-B713-3DB7CEA3222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880" y="5642869"/>
              <a:ext cx="144260" cy="23493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C52FE0-0C57-7605-FC67-3598D33B0A4E}"/>
              </a:ext>
            </a:extLst>
          </p:cNvPr>
          <p:cNvGrpSpPr/>
          <p:nvPr/>
        </p:nvGrpSpPr>
        <p:grpSpPr>
          <a:xfrm>
            <a:off x="5374186" y="4169988"/>
            <a:ext cx="3314341" cy="322034"/>
            <a:chOff x="2966816" y="3732966"/>
            <a:chExt cx="6258367" cy="322034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D53ECE3-3934-1DD2-2479-652CCFCB79E3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16" y="4055000"/>
              <a:ext cx="6258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45" name="Picture 44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3$&#10;\end{document}" title="IguanaTex Bitmap Display">
              <a:extLst>
                <a:ext uri="{FF2B5EF4-FFF2-40B4-BE49-F238E27FC236}">
                  <a16:creationId xmlns:a16="http://schemas.microsoft.com/office/drawing/2014/main" id="{B82EB77E-5625-EE67-8CF9-84531D21BC6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01" y="3732966"/>
              <a:ext cx="162133" cy="26404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6D2EA34-1516-41DE-726B-27CE13C6698E}"/>
              </a:ext>
            </a:extLst>
          </p:cNvPr>
          <p:cNvGrpSpPr/>
          <p:nvPr/>
        </p:nvGrpSpPr>
        <p:grpSpPr>
          <a:xfrm>
            <a:off x="5365999" y="5106662"/>
            <a:ext cx="3341908" cy="313306"/>
            <a:chOff x="2966816" y="4669597"/>
            <a:chExt cx="6258367" cy="31330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CA7E5DA-17EA-10D6-32FC-B3B46C00D508}"/>
                </a:ext>
              </a:extLst>
            </p:cNvPr>
            <p:cNvCxnSpPr>
              <a:cxnSpLocks/>
            </p:cNvCxnSpPr>
            <p:nvPr/>
          </p:nvCxnSpPr>
          <p:spPr>
            <a:xfrm>
              <a:off x="2966816" y="4982903"/>
              <a:ext cx="62583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52" name="Picture 5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4$&#10;\end{document}" title="IguanaTex Bitmap Display">
              <a:extLst>
                <a:ext uri="{FF2B5EF4-FFF2-40B4-BE49-F238E27FC236}">
                  <a16:creationId xmlns:a16="http://schemas.microsoft.com/office/drawing/2014/main" id="{F65A1ACC-82A7-41AB-37EB-93C06566F44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2" y="4669597"/>
              <a:ext cx="169370" cy="25292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ED0391-93BA-80B2-268D-00EAFB89B10A}"/>
              </a:ext>
            </a:extLst>
          </p:cNvPr>
          <p:cNvSpPr txBox="1"/>
          <p:nvPr/>
        </p:nvSpPr>
        <p:spPr>
          <a:xfrm>
            <a:off x="3592628" y="224743"/>
            <a:ext cx="687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3"/>
                </a:solidFill>
              </a:rPr>
              <a:t>Razdalja</a:t>
            </a:r>
            <a:r>
              <a:rPr lang="en-US" sz="4000" dirty="0">
                <a:solidFill>
                  <a:schemeClr val="accent3"/>
                </a:solidFill>
              </a:rPr>
              <a:t> med </a:t>
            </a:r>
            <a:r>
              <a:rPr lang="en-US" sz="4000" dirty="0" err="1">
                <a:solidFill>
                  <a:schemeClr val="accent3"/>
                </a:solidFill>
              </a:rPr>
              <a:t>funkcijami</a:t>
            </a:r>
            <a:endParaRPr lang="en-SI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B8949E-E424-C880-AEBC-847D9D9E5B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9" y="0"/>
            <a:ext cx="3966882" cy="6858000"/>
          </a:xfrm>
          <a:prstGeom prst="rect">
            <a:avLst/>
          </a:prstGeom>
        </p:spPr>
      </p:pic>
      <p:pic>
        <p:nvPicPr>
          <p:cNvPr id="19" name="Picture 18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8 \\&#10;$ x_1 $ &amp; 0 \\&#10;$ x_2 $ &amp; 8 \\&#10;$ x_1 + x_2 $ &amp; 8 \\&#10;$ x_3 $ &amp; 8 \\&#10;$ x_1 + x_3 $ &amp; 8 \\&#10;$ x_2 + x_3 $ &amp; 8 \\&#10;$ x_1 + x_2 + x_3 $ &amp; 8 \\&#10;$ x_4 $ &amp; 8 \\&#10;$ x_1 + x_4 $ &amp; 8 \\&#10;$ x_2 + x_4 $ &amp; 8 \\&#10;$ x_1 + x_2 + x_4 $ &amp; 8 \\&#10;$ x_3 + x_4 $ &amp; 8 \\&#10;$ x_1 + x_3 + x_4 $ &amp; 8 \\&#10;$ x_2 + x_3 + x_4 $ &amp; 8 \\&#10;$ x_1 + x_2 + x_3 + x_4 $ &amp; 8 \\&#10;\end{tabular}&#10;\end{center}&#10;\end{document}" title="IguanaTex Bitmap Display">
            <a:extLst>
              <a:ext uri="{FF2B5EF4-FFF2-40B4-BE49-F238E27FC236}">
                <a16:creationId xmlns:a16="http://schemas.microsoft.com/office/drawing/2014/main" id="{E5FD65FA-3F72-AD2B-F192-F5D1780A56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0" b="-1422"/>
          <a:stretch/>
        </p:blipFill>
        <p:spPr>
          <a:xfrm>
            <a:off x="442357" y="540923"/>
            <a:ext cx="2768816" cy="622233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A34D4C-35E2-519B-C61E-DABE320C2298}"/>
              </a:ext>
            </a:extLst>
          </p:cNvPr>
          <p:cNvCxnSpPr>
            <a:cxnSpLocks/>
          </p:cNvCxnSpPr>
          <p:nvPr/>
        </p:nvCxnSpPr>
        <p:spPr>
          <a:xfrm flipV="1">
            <a:off x="0" y="407090"/>
            <a:ext cx="8369499" cy="2989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DC93EF-BD22-08C7-B5D0-46A44A060030}"/>
              </a:ext>
            </a:extLst>
          </p:cNvPr>
          <p:cNvCxnSpPr>
            <a:cxnSpLocks/>
          </p:cNvCxnSpPr>
          <p:nvPr/>
        </p:nvCxnSpPr>
        <p:spPr>
          <a:xfrm>
            <a:off x="3589407" y="0"/>
            <a:ext cx="0" cy="68580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26D613-4C81-09A9-9EC5-480D7ECDD43E}"/>
              </a:ext>
            </a:extLst>
          </p:cNvPr>
          <p:cNvGrpSpPr/>
          <p:nvPr/>
        </p:nvGrpSpPr>
        <p:grpSpPr>
          <a:xfrm>
            <a:off x="3786468" y="12724"/>
            <a:ext cx="1097263" cy="6858000"/>
            <a:chOff x="3786468" y="12724"/>
            <a:chExt cx="1097263" cy="685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E910D2-7DC2-BCF9-83F2-C08189959618}"/>
                </a:ext>
              </a:extLst>
            </p:cNvPr>
            <p:cNvCxnSpPr>
              <a:cxnSpLocks/>
            </p:cNvCxnSpPr>
            <p:nvPr/>
          </p:nvCxnSpPr>
          <p:spPr>
            <a:xfrm>
              <a:off x="4883731" y="12724"/>
              <a:ext cx="0" cy="685800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B6EC65-A9E9-3C91-B4BF-D44910A6DF44}"/>
                </a:ext>
              </a:extLst>
            </p:cNvPr>
            <p:cNvGrpSpPr/>
            <p:nvPr/>
          </p:nvGrpSpPr>
          <p:grpSpPr>
            <a:xfrm>
              <a:off x="3786468" y="44482"/>
              <a:ext cx="887483" cy="6826242"/>
              <a:chOff x="3786469" y="44482"/>
              <a:chExt cx="887483" cy="6826242"/>
            </a:xfrm>
          </p:grpSpPr>
          <p:pic>
            <p:nvPicPr>
              <p:cNvPr id="5" name="Picture 4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f)$&#10;\end{document}" title="IguanaTex Bitmap Display">
                <a:extLst>
                  <a:ext uri="{FF2B5EF4-FFF2-40B4-BE49-F238E27FC236}">
                    <a16:creationId xmlns:a16="http://schemas.microsoft.com/office/drawing/2014/main" id="{A6870F9B-057C-FA53-D9C4-062120F775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2">
                <a:duotone>
                  <a:prstClr val="black"/>
                  <a:schemeClr val="accent5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640" y="44482"/>
                <a:ext cx="879312" cy="327050"/>
              </a:xfrm>
              <a:prstGeom prst="rect">
                <a:avLst/>
              </a:prstGeom>
            </p:spPr>
          </p:pic>
          <p:pic>
            <p:nvPicPr>
              <p:cNvPr id="28" name="Picture 2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8 \\&#10;$ x_1 $ &amp; 0 \\&#10;$ x_2 $ &amp; 8 \\&#10;$ x_1 + x_2 $ &amp; 8 \\&#10;$ x_3 $ &amp; 8 \\&#10;$ x_1 + x_3 $ &amp; 8 \\&#10;$ x_2 + x_3 $ &amp; 8 \\&#10;$ x_1 + x_2 + x_3 $ &amp; 8 \\&#10;$ x_4 $ &amp; 8 \\&#10;$ x_1 + x_4 $ &amp; 8 \\&#10;$ x_2 + x_4 $ &amp; 8 \\&#10;$ x_1 + x_2 + x_4 $ &amp; 8 \\&#10;$ x_3 + x_4 $ &amp; 8 \\&#10;$ x_1 + x_3 + x_4 $ &amp; 8 \\&#10;$ x_2 + x_3 + x_4 $ &amp; 8 \\&#10;$ x_1 + x_2 + x_3 + x_4 $ &amp; 8 \\&#10;\end{tabular}&#10;\end{center}&#10;\end{document}" title="IguanaTex Bitmap Display">
                <a:extLst>
                  <a:ext uri="{FF2B5EF4-FFF2-40B4-BE49-F238E27FC236}">
                    <a16:creationId xmlns:a16="http://schemas.microsoft.com/office/drawing/2014/main" id="{B99E91D6-B8BC-6B75-FECA-E6FD356A1E4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 rotWithShape="1">
              <a:blip r:embed="rId24">
                <a:duotone>
                  <a:prstClr val="black"/>
                  <a:schemeClr val="accent5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38" t="-242" r="-7043" b="-1553"/>
              <a:stretch/>
            </p:blipFill>
            <p:spPr>
              <a:xfrm>
                <a:off x="3786469" y="537352"/>
                <a:ext cx="731511" cy="6333372"/>
              </a:xfrm>
              <a:prstGeom prst="rect">
                <a:avLst/>
              </a:prstGeom>
            </p:spPr>
          </p:pic>
        </p:grpSp>
      </p:grpSp>
      <p:pic>
        <p:nvPicPr>
          <p:cNvPr id="44" name="Picture 43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h(x_1,x_2,x_3,x_4) = x_1x_2+x_3x_4$&#10;\end{document}" title="IguanaTex Bitmap Display">
            <a:extLst>
              <a:ext uri="{FF2B5EF4-FFF2-40B4-BE49-F238E27FC236}">
                <a16:creationId xmlns:a16="http://schemas.microsoft.com/office/drawing/2014/main" id="{9B9FE431-4C5A-8443-4517-3556067806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92" y="3005619"/>
            <a:ext cx="5839713" cy="442484"/>
          </a:xfrm>
          <a:prstGeom prst="rect">
            <a:avLst/>
          </a:prstGeom>
        </p:spPr>
      </p:pic>
      <p:pic>
        <p:nvPicPr>
          <p:cNvPr id="42" name="Picture 4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f(x_1,x_2,x_3,x_4) = x_1$&#10;\end{document}" title="IguanaTex Bitmap Display">
            <a:extLst>
              <a:ext uri="{FF2B5EF4-FFF2-40B4-BE49-F238E27FC236}">
                <a16:creationId xmlns:a16="http://schemas.microsoft.com/office/drawing/2014/main" id="{B2AE01B8-133C-4BF4-E4DA-D43E640421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43" y="3018849"/>
            <a:ext cx="3947900" cy="44248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3E950-BFF1-2EAC-B047-A87DCAC3DC16}"/>
              </a:ext>
            </a:extLst>
          </p:cNvPr>
          <p:cNvGrpSpPr/>
          <p:nvPr/>
        </p:nvGrpSpPr>
        <p:grpSpPr>
          <a:xfrm>
            <a:off x="5011785" y="0"/>
            <a:ext cx="1091245" cy="6858000"/>
            <a:chOff x="5011785" y="0"/>
            <a:chExt cx="1091245" cy="685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B4C4C6-329E-565B-7BC1-D8A299FC0D89}"/>
                </a:ext>
              </a:extLst>
            </p:cNvPr>
            <p:cNvGrpSpPr/>
            <p:nvPr/>
          </p:nvGrpSpPr>
          <p:grpSpPr>
            <a:xfrm>
              <a:off x="5011785" y="44482"/>
              <a:ext cx="897489" cy="6729678"/>
              <a:chOff x="5011785" y="44482"/>
              <a:chExt cx="897489" cy="6729678"/>
            </a:xfrm>
          </p:grpSpPr>
          <p:pic>
            <p:nvPicPr>
              <p:cNvPr id="31" name="Picture 30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6 \\&#10;$ x_1 $ &amp; 6 \\&#10;$ x_2 $ &amp; 6 \\&#10;$ x_1 + x_2 $ &amp; 10 \\&#10;$ x_3 $ &amp; 6 \\&#10;$ x_1 + x_3 $ &amp; 6 \\&#10;$ x_2 + x_3 $ &amp; 6 \\&#10;$ x_1 + x_2 + x_3 $ &amp; 10 \\&#10;$ x_4 $ &amp; 6 \\&#10;$ x_1 + x_4 $ &amp; 6 \\&#10;$ x_2 + x_4 $ &amp; 6 \\&#10;$ x_1 + x_2 + x_4 $ &amp; 10 \\&#10;$ x_3 + x_4 $ &amp; 10 \\&#10;$ x_1 + x_3 + x_4 $ &amp; 10 \\&#10;$ x_2 + x_3 + x_4 $ &amp; 10 \\&#10;$ x_1 + x_2 + x_3 + x_4 $ &amp; 6 \\&#10;\end{tabular}&#10;\end{center}&#10;\end{document}" title="IguanaTex Bitmap Display">
                <a:extLst>
                  <a:ext uri="{FF2B5EF4-FFF2-40B4-BE49-F238E27FC236}">
                    <a16:creationId xmlns:a16="http://schemas.microsoft.com/office/drawing/2014/main" id="{8A3FF7E2-9428-BE75-014C-CC833846B84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 rotWithShape="1">
              <a:blip r:embed="rId30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14" r="-1215"/>
              <a:stretch/>
            </p:blipFill>
            <p:spPr>
              <a:xfrm>
                <a:off x="5011785" y="542635"/>
                <a:ext cx="595977" cy="6231525"/>
              </a:xfrm>
              <a:prstGeom prst="rect">
                <a:avLst/>
              </a:prstGeom>
            </p:spPr>
          </p:pic>
          <p:pic>
            <p:nvPicPr>
              <p:cNvPr id="8" name="Picture 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h)$&#10;\end{document}" title="IguanaTex Bitmap Display">
                <a:extLst>
                  <a:ext uri="{FF2B5EF4-FFF2-40B4-BE49-F238E27FC236}">
                    <a16:creationId xmlns:a16="http://schemas.microsoft.com/office/drawing/2014/main" id="{8ABF7AC2-7B12-B74B-7F95-EFF44BB563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2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5837" y="44482"/>
                <a:ext cx="873437" cy="327050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91451C-17F0-EE8D-45AB-C3BFC977F9A2}"/>
                </a:ext>
              </a:extLst>
            </p:cNvPr>
            <p:cNvCxnSpPr>
              <a:cxnSpLocks/>
            </p:cNvCxnSpPr>
            <p:nvPr/>
          </p:nvCxnSpPr>
          <p:spPr>
            <a:xfrm>
              <a:off x="6103030" y="0"/>
              <a:ext cx="0" cy="685800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018D42-1AD6-84F4-EA90-E9734A195403}"/>
              </a:ext>
            </a:extLst>
          </p:cNvPr>
          <p:cNvGrpSpPr/>
          <p:nvPr/>
        </p:nvGrpSpPr>
        <p:grpSpPr>
          <a:xfrm>
            <a:off x="6254816" y="0"/>
            <a:ext cx="1003495" cy="6858000"/>
            <a:chOff x="6254816" y="0"/>
            <a:chExt cx="1003495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B3570B-AD74-716A-0D4F-D2B9ADE65EA1}"/>
                </a:ext>
              </a:extLst>
            </p:cNvPr>
            <p:cNvCxnSpPr>
              <a:cxnSpLocks/>
            </p:cNvCxnSpPr>
            <p:nvPr/>
          </p:nvCxnSpPr>
          <p:spPr>
            <a:xfrm>
              <a:off x="7258311" y="0"/>
              <a:ext cx="0" cy="685800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9E08AB-B449-A51B-4906-482327F29DEE}"/>
                </a:ext>
              </a:extLst>
            </p:cNvPr>
            <p:cNvGrpSpPr/>
            <p:nvPr/>
          </p:nvGrpSpPr>
          <p:grpSpPr>
            <a:xfrm>
              <a:off x="6254816" y="53662"/>
              <a:ext cx="842103" cy="6709593"/>
              <a:chOff x="6254816" y="53662"/>
              <a:chExt cx="842103" cy="6709593"/>
            </a:xfrm>
          </p:grpSpPr>
          <p:pic>
            <p:nvPicPr>
              <p:cNvPr id="16" name="Picture 15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q)$&#10;\end{document}" title="IguanaTex Bitmap Display">
                <a:extLst>
                  <a:ext uri="{FF2B5EF4-FFF2-40B4-BE49-F238E27FC236}">
                    <a16:creationId xmlns:a16="http://schemas.microsoft.com/office/drawing/2014/main" id="{38797CDF-A4EF-9CD8-FAA1-E4C6D7727F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4816" y="53662"/>
                <a:ext cx="842103" cy="327050"/>
              </a:xfrm>
              <a:prstGeom prst="rect">
                <a:avLst/>
              </a:prstGeom>
            </p:spPr>
          </p:pic>
          <p:pic>
            <p:nvPicPr>
              <p:cNvPr id="12" name="Picture 11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8 \\&#10;$ x_1 $ &amp; 6 \\&#10;$ x_2 $ &amp; 8 \\&#10;$ x_1 + x_2 $ &amp; 10 \\&#10;$ x_3 $ &amp; 4 \\&#10;$ x_1 + x_3 $ &amp; 6 \\&#10;$ x_2 + x_3 $ &amp; 4 \\&#10;$ x_1 + x_2 + x_3 $ &amp; 10 \\&#10;$ x_4 $ &amp; 8 \\&#10;$ x_1 + x_4 $ &amp; 10 \\&#10;$ x_2 + x_4 $ &amp; 8 \\&#10;$ x_1 + x_2 + x_4 $ &amp; 6 \\&#10;$ x_3 + x_4 $ &amp; 8 \\&#10;$ x_1 + x_3 + x_4 $ &amp; 6 \\&#10;$ x_2 + x_3 + x_4 $ &amp; 8 \\&#10;$ x_1 + x_2 + x_3 + x_4 $ &amp; 10 \\&#10;\end{tabular}&#10;\end{center}&#10;\end{document}" title="IguanaTex Bitmap Display">
                <a:extLst>
                  <a:ext uri="{FF2B5EF4-FFF2-40B4-BE49-F238E27FC236}">
                    <a16:creationId xmlns:a16="http://schemas.microsoft.com/office/drawing/2014/main" id="{07C6A780-696F-4C29-EC4F-1F68D67A8D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 rotWithShape="1">
              <a:blip r:embed="rId36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7"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69"/>
              <a:stretch/>
            </p:blipFill>
            <p:spPr>
              <a:xfrm>
                <a:off x="6437291" y="531730"/>
                <a:ext cx="364478" cy="6231525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B70B4D-A5C2-F566-C958-E2CA613F7797}"/>
              </a:ext>
            </a:extLst>
          </p:cNvPr>
          <p:cNvGrpSpPr/>
          <p:nvPr/>
        </p:nvGrpSpPr>
        <p:grpSpPr>
          <a:xfrm>
            <a:off x="7252134" y="0"/>
            <a:ext cx="1117365" cy="6858000"/>
            <a:chOff x="7252134" y="0"/>
            <a:chExt cx="1117365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FD4E6D-5091-D4C9-50EF-DC5262FF64BA}"/>
                </a:ext>
              </a:extLst>
            </p:cNvPr>
            <p:cNvCxnSpPr>
              <a:cxnSpLocks/>
            </p:cNvCxnSpPr>
            <p:nvPr/>
          </p:nvCxnSpPr>
          <p:spPr>
            <a:xfrm>
              <a:off x="8369499" y="0"/>
              <a:ext cx="0" cy="685800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6379CAE-58EE-C644-E078-94BC2648908D}"/>
                </a:ext>
              </a:extLst>
            </p:cNvPr>
            <p:cNvGrpSpPr/>
            <p:nvPr/>
          </p:nvGrpSpPr>
          <p:grpSpPr>
            <a:xfrm>
              <a:off x="7252134" y="53662"/>
              <a:ext cx="1040383" cy="6751639"/>
              <a:chOff x="7252134" y="53662"/>
              <a:chExt cx="1040383" cy="6751639"/>
            </a:xfrm>
          </p:grpSpPr>
          <p:pic>
            <p:nvPicPr>
              <p:cNvPr id="20" name="Picture 19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3 \\&#10;$ x_1 $ &amp; 5 \\&#10;$ x_2 $ &amp; 5 \\&#10;$ x_1 + x_2 $ &amp; 11 \\&#10;$ x_3 $ &amp; 9 \\&#10;$ x_1 + x_3 $ &amp; 7 \\&#10;$ x_2 + x_3 $ &amp; 7 \\&#10;$ x_1 + x_2 + x_3 $ &amp; 9 \\&#10;$ x_4 $ &amp; 9 \\&#10;$ x_1 + x_4 $ &amp; 7 \\&#10;$ x_2 + x_4 $ &amp; 7 \\&#10;$ x_1 + x_2 + x_4 $ &amp; 9 \\&#10;$ x_3 + x_4 $ &amp; 7 \\&#10;$ x_1 + x_3 + x_4 $ &amp; 9 \\&#10;$ x_2 + x_3 + x_4 $ &amp; 9 \\&#10;$ x_1 + x_2 + x_3 + x_4 $ &amp; 7 \\&#10;\end{tabular}&#10;\end{center}&#10;\end{document}" title="IguanaTex Bitmap Display">
                <a:extLst>
                  <a:ext uri="{FF2B5EF4-FFF2-40B4-BE49-F238E27FC236}">
                    <a16:creationId xmlns:a16="http://schemas.microsoft.com/office/drawing/2014/main" id="{E70C05BE-12B3-24C9-AEC1-30B598ED66A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 rotWithShape="1">
              <a:blip r:embed="rId38">
                <a:duotone>
                  <a:prstClr val="black"/>
                  <a:srgbClr val="CC66FF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9"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21" t="-352" b="-1"/>
              <a:stretch/>
            </p:blipFill>
            <p:spPr>
              <a:xfrm>
                <a:off x="7252134" y="511492"/>
                <a:ext cx="660535" cy="6293809"/>
              </a:xfrm>
              <a:prstGeom prst="rect">
                <a:avLst/>
              </a:prstGeom>
            </p:spPr>
          </p:pic>
          <p:pic>
            <p:nvPicPr>
              <p:cNvPr id="25" name="Picture 24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w)$&#10;\end{document}" title="IguanaTex Bitmap Display">
                <a:extLst>
                  <a:ext uri="{FF2B5EF4-FFF2-40B4-BE49-F238E27FC236}">
                    <a16:creationId xmlns:a16="http://schemas.microsoft.com/office/drawing/2014/main" id="{24A8DFE3-BC5D-D8FC-B9D2-7C7F7E37F1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0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1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204" y="53662"/>
                <a:ext cx="926313" cy="327050"/>
              </a:xfrm>
              <a:prstGeom prst="rect">
                <a:avLst/>
              </a:prstGeom>
            </p:spPr>
          </p:pic>
        </p:grpSp>
      </p:grpSp>
      <p:pic>
        <p:nvPicPr>
          <p:cNvPr id="46" name="Picture 45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q(x_1,x_2,x_3,x_4) = x_3+x_1x_2+x_2x_3x_4$&#10;\end{document}" title="IguanaTex Bitmap Display">
            <a:extLst>
              <a:ext uri="{FF2B5EF4-FFF2-40B4-BE49-F238E27FC236}">
                <a16:creationId xmlns:a16="http://schemas.microsoft.com/office/drawing/2014/main" id="{57F378AC-D391-78B5-EDEB-8BDE933DE9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>
            <a:biLevel thresh="75000"/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38" y="3018141"/>
            <a:ext cx="5914205" cy="361388"/>
          </a:xfrm>
          <a:prstGeom prst="rect">
            <a:avLst/>
          </a:prstGeom>
        </p:spPr>
      </p:pic>
      <p:pic>
        <p:nvPicPr>
          <p:cNvPr id="48" name="Picture 47" descr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w(x_1, \ldots, x_4)= x_1x_2+x_1x_2x_3x_4$&#10;\end{document}" title="IguanaTex Bitmap Display">
            <a:extLst>
              <a:ext uri="{FF2B5EF4-FFF2-40B4-BE49-F238E27FC236}">
                <a16:creationId xmlns:a16="http://schemas.microsoft.com/office/drawing/2014/main" id="{C550346F-E2FF-5AD6-7A99-E5C049F5A1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34" y="3036106"/>
            <a:ext cx="4794490" cy="33585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59760CE-A4F7-966A-0B03-84C0BD8990F5}"/>
              </a:ext>
            </a:extLst>
          </p:cNvPr>
          <p:cNvGrpSpPr/>
          <p:nvPr/>
        </p:nvGrpSpPr>
        <p:grpSpPr>
          <a:xfrm>
            <a:off x="4033469" y="810572"/>
            <a:ext cx="6714700" cy="442484"/>
            <a:chOff x="4033469" y="810572"/>
            <a:chExt cx="6714700" cy="44248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C438ED9-CED8-B0B0-976A-6A56F7ED148F}"/>
                </a:ext>
              </a:extLst>
            </p:cNvPr>
            <p:cNvSpPr/>
            <p:nvPr/>
          </p:nvSpPr>
          <p:spPr>
            <a:xfrm>
              <a:off x="4033469" y="861246"/>
              <a:ext cx="391810" cy="3918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f)=0$}&#10;\end{document}" title="IguanaTex Bitmap Display">
              <a:extLst>
                <a:ext uri="{FF2B5EF4-FFF2-40B4-BE49-F238E27FC236}">
                  <a16:creationId xmlns:a16="http://schemas.microsoft.com/office/drawing/2014/main" id="{24338FFC-7632-08D5-7886-CC5444C5D0D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6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685" y="810572"/>
              <a:ext cx="1788484" cy="44248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77658B5-A06F-8EB9-CBDC-CBE134AEB118}"/>
              </a:ext>
            </a:extLst>
          </p:cNvPr>
          <p:cNvGrpSpPr/>
          <p:nvPr/>
        </p:nvGrpSpPr>
        <p:grpSpPr>
          <a:xfrm>
            <a:off x="5217992" y="462012"/>
            <a:ext cx="5519579" cy="1518353"/>
            <a:chOff x="5217992" y="462012"/>
            <a:chExt cx="5519579" cy="151835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5282138-EAF2-DF77-A3E2-13B2FA923BA0}"/>
                </a:ext>
              </a:extLst>
            </p:cNvPr>
            <p:cNvSpPr/>
            <p:nvPr/>
          </p:nvSpPr>
          <p:spPr>
            <a:xfrm>
              <a:off x="5217992" y="462012"/>
              <a:ext cx="391810" cy="3918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h)=6$}&#10;\end{document}" title="IguanaTex Bitmap Display">
              <a:extLst>
                <a:ext uri="{FF2B5EF4-FFF2-40B4-BE49-F238E27FC236}">
                  <a16:creationId xmlns:a16="http://schemas.microsoft.com/office/drawing/2014/main" id="{68B2D245-A329-7C2F-2B5F-A5707F7813A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8">
              <a:extLst>
                <a:ext uri="{BEBA8EAE-BF5A-486C-A8C5-ECC9F3942E4B}">
                  <a14:imgProps xmlns:a14="http://schemas.microsoft.com/office/drawing/2010/main">
                    <a14:imgLayer r:embed="rId4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685" y="1537881"/>
              <a:ext cx="1777886" cy="44248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01CD27-CF54-0010-0A99-649B841DC636}"/>
              </a:ext>
            </a:extLst>
          </p:cNvPr>
          <p:cNvGrpSpPr/>
          <p:nvPr/>
        </p:nvGrpSpPr>
        <p:grpSpPr>
          <a:xfrm>
            <a:off x="6460489" y="2033818"/>
            <a:ext cx="4242637" cy="673856"/>
            <a:chOff x="6460489" y="2033818"/>
            <a:chExt cx="4242637" cy="6738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759C3-E823-20D5-3274-0BBD7B8459F7}"/>
                </a:ext>
              </a:extLst>
            </p:cNvPr>
            <p:cNvSpPr/>
            <p:nvPr/>
          </p:nvSpPr>
          <p:spPr>
            <a:xfrm>
              <a:off x="6460489" y="2033818"/>
              <a:ext cx="391810" cy="3918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q)=4$}&#10;\end{document}" title="IguanaTex Bitmap Display">
              <a:extLst>
                <a:ext uri="{FF2B5EF4-FFF2-40B4-BE49-F238E27FC236}">
                  <a16:creationId xmlns:a16="http://schemas.microsoft.com/office/drawing/2014/main" id="{89C07228-6B52-F9A9-D31E-47CC03B5AE63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0">
              <a:extLst>
                <a:ext uri="{BEBA8EAE-BF5A-486C-A8C5-ECC9F3942E4B}">
                  <a14:imgProps xmlns:a14="http://schemas.microsoft.com/office/drawing/2010/main">
                    <a14:imgLayer r:embed="rId5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685" y="2265190"/>
              <a:ext cx="1743441" cy="44248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C914876-8EBB-9142-BB0F-CEE2455581CC}"/>
              </a:ext>
            </a:extLst>
          </p:cNvPr>
          <p:cNvGrpSpPr/>
          <p:nvPr/>
        </p:nvGrpSpPr>
        <p:grpSpPr>
          <a:xfrm>
            <a:off x="7580014" y="448840"/>
            <a:ext cx="3229096" cy="2986143"/>
            <a:chOff x="7580014" y="448840"/>
            <a:chExt cx="3229096" cy="29861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039C8E-AE19-400E-0030-0446551D593F}"/>
                </a:ext>
              </a:extLst>
            </p:cNvPr>
            <p:cNvSpPr/>
            <p:nvPr/>
          </p:nvSpPr>
          <p:spPr>
            <a:xfrm>
              <a:off x="7580014" y="448840"/>
              <a:ext cx="391810" cy="3918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w)=3$}&#10;\end{document}" title="IguanaTex Bitmap Display">
              <a:extLst>
                <a:ext uri="{FF2B5EF4-FFF2-40B4-BE49-F238E27FC236}">
                  <a16:creationId xmlns:a16="http://schemas.microsoft.com/office/drawing/2014/main" id="{12F3A5CC-E0EF-119B-380F-C0BBB3760E6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2">
              <a:extLst>
                <a:ext uri="{BEBA8EAE-BF5A-486C-A8C5-ECC9F3942E4B}">
                  <a14:imgProps xmlns:a14="http://schemas.microsoft.com/office/drawing/2010/main">
                    <a14:imgLayer r:embed="rId5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685" y="2992499"/>
              <a:ext cx="1849425" cy="442484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B8F99AB-0A35-BCC4-68DC-8E521B8D8944}"/>
              </a:ext>
            </a:extLst>
          </p:cNvPr>
          <p:cNvSpPr/>
          <p:nvPr/>
        </p:nvSpPr>
        <p:spPr>
          <a:xfrm>
            <a:off x="8556978" y="4233333"/>
            <a:ext cx="3465682" cy="94936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FDC7B2-1D24-1F70-5A99-72F75EBBE8C1}"/>
                  </a:ext>
                </a:extLst>
              </p:cNvPr>
              <p:cNvSpPr txBox="1"/>
              <p:nvPr/>
            </p:nvSpPr>
            <p:spPr>
              <a:xfrm>
                <a:off x="245806" y="12724"/>
                <a:ext cx="3191496" cy="371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Nelinearne </a:t>
                </a:r>
                <a:r>
                  <a:rPr lang="en-US" dirty="0" err="1"/>
                  <a:t>funkcije</a:t>
                </a:r>
                <a:r>
                  <a:rPr lang="en-US" dirty="0"/>
                  <a:t> </a:t>
                </a:r>
                <a:r>
                  <a:rPr lang="en-US" dirty="0" err="1"/>
                  <a:t>nad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FDC7B2-1D24-1F70-5A99-72F75EBB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6" y="12724"/>
                <a:ext cx="3191496" cy="371897"/>
              </a:xfrm>
              <a:prstGeom prst="rect">
                <a:avLst/>
              </a:prstGeom>
              <a:blipFill>
                <a:blip r:embed="rId54"/>
                <a:stretch>
                  <a:fillRect l="-1527" t="-8197" b="-2459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2B5749D-932E-7CA0-191C-4ED5A3ADEE3D}"/>
              </a:ext>
            </a:extLst>
          </p:cNvPr>
          <p:cNvSpPr txBox="1"/>
          <p:nvPr/>
        </p:nvSpPr>
        <p:spPr>
          <a:xfrm>
            <a:off x="8652387" y="4404852"/>
            <a:ext cx="3244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nelinearnost</a:t>
            </a:r>
            <a:endParaRPr lang="en-SI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18164 -0.4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-21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23321 -0.4356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178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1393 -0.4317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2159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16523 -0.436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218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2596E1-0A32-639C-5D03-A7A74751C56C}"/>
              </a:ext>
            </a:extLst>
          </p:cNvPr>
          <p:cNvSpPr/>
          <p:nvPr/>
        </p:nvSpPr>
        <p:spPr>
          <a:xfrm>
            <a:off x="5538438" y="2896744"/>
            <a:ext cx="1115124" cy="1115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%\color{white}&#10;Affine/Linear&#10;\end{document}" title="IguanaTex Bitmap Display">
            <a:extLst>
              <a:ext uri="{FF2B5EF4-FFF2-40B4-BE49-F238E27FC236}">
                <a16:creationId xmlns:a16="http://schemas.microsoft.com/office/drawing/2014/main" id="{813DCE79-5751-C430-E128-5F469FE066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81" y="3266682"/>
            <a:ext cx="938913" cy="162318"/>
          </a:xfrm>
          <a:prstGeom prst="rect">
            <a:avLst/>
          </a:prstGeom>
        </p:spPr>
      </p:pic>
      <p:pic>
        <p:nvPicPr>
          <p:cNvPr id="13" name="Picture 12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%\color{white}&#10;32&#10;\end{document}" title="IguanaTex Bitmap Display">
            <a:extLst>
              <a:ext uri="{FF2B5EF4-FFF2-40B4-BE49-F238E27FC236}">
                <a16:creationId xmlns:a16="http://schemas.microsoft.com/office/drawing/2014/main" id="{8B993782-D567-7718-57C4-6582C4228D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87" y="3589166"/>
            <a:ext cx="216422" cy="162317"/>
          </a:xfrm>
          <a:prstGeom prst="rect">
            <a:avLst/>
          </a:prstGeom>
        </p:spPr>
      </p:pic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26166BE9-7D11-7C3F-A3E2-63FA1E9CED8D}"/>
              </a:ext>
            </a:extLst>
          </p:cNvPr>
          <p:cNvSpPr/>
          <p:nvPr/>
        </p:nvSpPr>
        <p:spPr>
          <a:xfrm>
            <a:off x="4789239" y="2122239"/>
            <a:ext cx="2613521" cy="2613521"/>
          </a:xfrm>
          <a:prstGeom prst="donut">
            <a:avLst>
              <a:gd name="adj" fmla="val 5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88B0A52-258E-8AAF-463F-D95E43887BA7}"/>
              </a:ext>
            </a:extLst>
          </p:cNvPr>
          <p:cNvSpPr/>
          <p:nvPr/>
        </p:nvSpPr>
        <p:spPr>
          <a:xfrm>
            <a:off x="4565365" y="1869790"/>
            <a:ext cx="3061270" cy="3118420"/>
          </a:xfrm>
          <a:prstGeom prst="donut">
            <a:avLst>
              <a:gd name="adj" fmla="val 5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E4659ABC-A13E-11BE-315D-5145652DAD08}"/>
              </a:ext>
            </a:extLst>
          </p:cNvPr>
          <p:cNvSpPr/>
          <p:nvPr/>
        </p:nvSpPr>
        <p:spPr>
          <a:xfrm>
            <a:off x="4264057" y="1597059"/>
            <a:ext cx="3663880" cy="3663880"/>
          </a:xfrm>
          <a:prstGeom prst="donut">
            <a:avLst>
              <a:gd name="adj" fmla="val 4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74B18D-FBD9-320A-589E-386BB3A7C09B}"/>
              </a:ext>
            </a:extLst>
          </p:cNvPr>
          <p:cNvSpPr/>
          <p:nvPr/>
        </p:nvSpPr>
        <p:spPr>
          <a:xfrm>
            <a:off x="3984503" y="1310433"/>
            <a:ext cx="4237133" cy="4237133"/>
          </a:xfrm>
          <a:prstGeom prst="donut">
            <a:avLst>
              <a:gd name="adj" fmla="val 3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8365DF-147E-188C-6093-0DDF53EEC193}"/>
              </a:ext>
            </a:extLst>
          </p:cNvPr>
          <p:cNvGrpSpPr/>
          <p:nvPr/>
        </p:nvGrpSpPr>
        <p:grpSpPr>
          <a:xfrm>
            <a:off x="206908" y="144481"/>
            <a:ext cx="11894781" cy="5403084"/>
            <a:chOff x="206908" y="144481"/>
            <a:chExt cx="11894781" cy="5403084"/>
          </a:xfrm>
        </p:grpSpPr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0D568C0C-95DC-B21B-3AF5-5E7DEBC9BD44}"/>
                </a:ext>
              </a:extLst>
            </p:cNvPr>
            <p:cNvSpPr/>
            <p:nvPr/>
          </p:nvSpPr>
          <p:spPr>
            <a:xfrm>
              <a:off x="3995141" y="1310432"/>
              <a:ext cx="4237133" cy="4237133"/>
            </a:xfrm>
            <a:prstGeom prst="donut">
              <a:avLst>
                <a:gd name="adj" fmla="val 390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BC3D477-F3D1-3CD8-091D-D5CA9E5EBA6C}"/>
                </a:ext>
              </a:extLst>
            </p:cNvPr>
            <p:cNvSpPr/>
            <p:nvPr/>
          </p:nvSpPr>
          <p:spPr>
            <a:xfrm>
              <a:off x="206908" y="144481"/>
              <a:ext cx="11894781" cy="694417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4813E8F-A871-631C-A08D-C83C87B08E0A}"/>
                </a:ext>
              </a:extLst>
            </p:cNvPr>
            <p:cNvSpPr/>
            <p:nvPr/>
          </p:nvSpPr>
          <p:spPr>
            <a:xfrm>
              <a:off x="8533581" y="4723691"/>
              <a:ext cx="3269883" cy="609195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45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3 \rbrace=17920$&#10;\end{document}" title="IguanaTex Bitmap Display">
            <a:extLst>
              <a:ext uri="{FF2B5EF4-FFF2-40B4-BE49-F238E27FC236}">
                <a16:creationId xmlns:a16="http://schemas.microsoft.com/office/drawing/2014/main" id="{70540685-32ED-D10F-9029-5F5ABCF6EF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2843943"/>
            <a:ext cx="3191313" cy="330819"/>
          </a:xfrm>
          <a:prstGeom prst="rect">
            <a:avLst/>
          </a:prstGeom>
        </p:spPr>
      </p:pic>
      <p:pic>
        <p:nvPicPr>
          <p:cNvPr id="44" name="Picture 43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4 \rbrace=28000$&#10;\end{document}" title="IguanaTex Bitmap Display">
            <a:extLst>
              <a:ext uri="{FF2B5EF4-FFF2-40B4-BE49-F238E27FC236}">
                <a16:creationId xmlns:a16="http://schemas.microsoft.com/office/drawing/2014/main" id="{D32B2AC5-2418-EEFE-43C2-8472C2C48E0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19" y="3516922"/>
            <a:ext cx="3191313" cy="330819"/>
          </a:xfrm>
          <a:prstGeom prst="rect">
            <a:avLst/>
          </a:prstGeom>
        </p:spPr>
      </p:pic>
      <p:pic>
        <p:nvPicPr>
          <p:cNvPr id="48" name="Picture 47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5 \rbrace=14336$&#10;\end{document}" title="IguanaTex Bitmap Display">
            <a:extLst>
              <a:ext uri="{FF2B5EF4-FFF2-40B4-BE49-F238E27FC236}">
                <a16:creationId xmlns:a16="http://schemas.microsoft.com/office/drawing/2014/main" id="{314B89D7-F6EE-F367-BE46-94613A90B3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43" y="4189901"/>
            <a:ext cx="3189332" cy="330819"/>
          </a:xfrm>
          <a:prstGeom prst="rect">
            <a:avLst/>
          </a:prstGeom>
        </p:spPr>
      </p:pic>
      <p:pic>
        <p:nvPicPr>
          <p:cNvPr id="50" name="Picture 49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6 \rbrace=896$&#10;\end{document}" title="IguanaTex Bitmap Display">
            <a:extLst>
              <a:ext uri="{FF2B5EF4-FFF2-40B4-BE49-F238E27FC236}">
                <a16:creationId xmlns:a16="http://schemas.microsoft.com/office/drawing/2014/main" id="{13952873-C128-2111-60C4-4653548EBD4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71" y="4862880"/>
            <a:ext cx="2860494" cy="330819"/>
          </a:xfrm>
          <a:prstGeom prst="rect">
            <a:avLst/>
          </a:prstGeom>
        </p:spPr>
      </p:pic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C776AC90-AD17-3CA3-5F53-3E2F36C8E90F}"/>
              </a:ext>
            </a:extLst>
          </p:cNvPr>
          <p:cNvSpPr/>
          <p:nvPr/>
        </p:nvSpPr>
        <p:spPr>
          <a:xfrm>
            <a:off x="5029473" y="2362086"/>
            <a:ext cx="2133048" cy="2133048"/>
          </a:xfrm>
          <a:prstGeom prst="donut">
            <a:avLst>
              <a:gd name="adj" fmla="val 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8" name="Picture 37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2 \rbrace=3840$&#10;\end{document}" title="IguanaTex Bitmap Display">
            <a:extLst>
              <a:ext uri="{FF2B5EF4-FFF2-40B4-BE49-F238E27FC236}">
                <a16:creationId xmlns:a16="http://schemas.microsoft.com/office/drawing/2014/main" id="{CAD9620C-D4D3-D2AB-B555-7CC7D932001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71" y="2170964"/>
            <a:ext cx="3026894" cy="330819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5FCF0B-6BF0-4B52-3DA0-729A77EC3F04}"/>
              </a:ext>
            </a:extLst>
          </p:cNvPr>
          <p:cNvCxnSpPr>
            <a:cxnSpLocks/>
          </p:cNvCxnSpPr>
          <p:nvPr/>
        </p:nvCxnSpPr>
        <p:spPr>
          <a:xfrm flipV="1">
            <a:off x="6924179" y="2360192"/>
            <a:ext cx="1788564" cy="543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551679-2E67-5930-224A-8462066228FB}"/>
              </a:ext>
            </a:extLst>
          </p:cNvPr>
          <p:cNvCxnSpPr>
            <a:cxnSpLocks/>
          </p:cNvCxnSpPr>
          <p:nvPr/>
        </p:nvCxnSpPr>
        <p:spPr>
          <a:xfrm flipV="1">
            <a:off x="7259064" y="3000135"/>
            <a:ext cx="1453679" cy="108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5E4A6DB-988C-2824-DCEB-288DF659E36B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7585621" y="3278754"/>
            <a:ext cx="1148398" cy="403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1950C3-DCA4-948F-CEBA-2A354FCEC803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7769592" y="3762276"/>
            <a:ext cx="943151" cy="593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E006447-D02D-AA46-E44E-DDA47D86FA92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7953563" y="4245798"/>
            <a:ext cx="823008" cy="782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ECA62B64-ED96-275C-32E5-8E55E12A1592}"/>
              </a:ext>
            </a:extLst>
          </p:cNvPr>
          <p:cNvSpPr/>
          <p:nvPr/>
        </p:nvSpPr>
        <p:spPr>
          <a:xfrm>
            <a:off x="5267816" y="2600818"/>
            <a:ext cx="1656363" cy="1656363"/>
          </a:xfrm>
          <a:prstGeom prst="donut">
            <a:avLst>
              <a:gd name="adj" fmla="val 8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23B3C3-C81C-DEAE-FF80-12FE10385220}"/>
              </a:ext>
            </a:extLst>
          </p:cNvPr>
          <p:cNvCxnSpPr>
            <a:cxnSpLocks/>
          </p:cNvCxnSpPr>
          <p:nvPr/>
        </p:nvCxnSpPr>
        <p:spPr>
          <a:xfrm flipV="1">
            <a:off x="6542938" y="1700045"/>
            <a:ext cx="2191081" cy="1107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1 \rbrace=512$&#10;\end{document}" title="IguanaTex Bitmap Display">
            <a:extLst>
              <a:ext uri="{FF2B5EF4-FFF2-40B4-BE49-F238E27FC236}">
                <a16:creationId xmlns:a16="http://schemas.microsoft.com/office/drawing/2014/main" id="{1065DBCC-C268-8976-BB68-484399C9327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51" y="1497985"/>
            <a:ext cx="2858514" cy="330819"/>
          </a:xfrm>
          <a:prstGeom prst="rect">
            <a:avLst/>
          </a:prstGeom>
        </p:spPr>
      </p:pic>
      <p:pic>
        <p:nvPicPr>
          <p:cNvPr id="82" name="Picture 81" descr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f: \F_2^4 \to \F_2$&#10;\end{document}" title="IguanaTex Bitmap Display">
            <a:extLst>
              <a:ext uri="{FF2B5EF4-FFF2-40B4-BE49-F238E27FC236}">
                <a16:creationId xmlns:a16="http://schemas.microsoft.com/office/drawing/2014/main" id="{937D0395-ACA9-2F5C-9910-26B43CE8373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39" y="5903066"/>
            <a:ext cx="2523640" cy="548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6AC09-9DE6-6847-E5F3-BBB0335FFAD0}"/>
              </a:ext>
            </a:extLst>
          </p:cNvPr>
          <p:cNvSpPr txBox="1"/>
          <p:nvPr/>
        </p:nvSpPr>
        <p:spPr>
          <a:xfrm>
            <a:off x="297219" y="222915"/>
            <a:ext cx="1189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Ukrivljena</a:t>
            </a:r>
            <a:r>
              <a:rPr lang="en-US" sz="2800" b="1" dirty="0"/>
              <a:t> </a:t>
            </a:r>
            <a:r>
              <a:rPr lang="en-US" sz="2800" b="1" dirty="0" err="1"/>
              <a:t>funkcija</a:t>
            </a:r>
            <a:r>
              <a:rPr lang="en-US" sz="2800" b="1" dirty="0"/>
              <a:t> </a:t>
            </a:r>
            <a:r>
              <a:rPr lang="en-US" sz="2800" dirty="0"/>
              <a:t>je </a:t>
            </a:r>
            <a:r>
              <a:rPr lang="en-US" sz="2800" dirty="0" err="1"/>
              <a:t>Boolova</a:t>
            </a:r>
            <a:r>
              <a:rPr lang="en-US" sz="2800" dirty="0"/>
              <a:t> </a:t>
            </a:r>
            <a:r>
              <a:rPr lang="en-US" sz="2800" dirty="0" err="1"/>
              <a:t>funkcije</a:t>
            </a:r>
            <a:r>
              <a:rPr lang="en-US" sz="2800" dirty="0"/>
              <a:t>, ki je </a:t>
            </a:r>
            <a:r>
              <a:rPr lang="en-US" sz="2800" dirty="0" err="1"/>
              <a:t>maksimalno</a:t>
            </a:r>
            <a:r>
              <a:rPr lang="en-US" sz="2800" dirty="0"/>
              <a:t> </a:t>
            </a:r>
            <a:r>
              <a:rPr lang="en-US" sz="2800" dirty="0" err="1"/>
              <a:t>nelinearna</a:t>
            </a:r>
            <a:r>
              <a:rPr lang="en-US" sz="2800" dirty="0"/>
              <a:t>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435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6" grpId="0" animBg="1"/>
      <p:bldP spid="15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(0, 0, 0, 0)$&#10;%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2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$(1, 0, 0, 1)$&#10;%$(0, 1, 0, 1)$&#10;%$(1, 1, 0, 1)$&#10;%$(0, 0, 1, 1)$&#10;%$(1, 0, 1, 1)$&#10;%$(0, 1, 1, 1)$&#10;%$(1, 1, 1, 1)$&#10;&#10;\end{document}"/>
  <p:tag name="IGUANATEXSIZE" val="18"/>
  <p:tag name="IGUANATEXCURSOR" val="4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$(0, 1, 0, 1)$&#10;%$(1, 1, 0, 1)$&#10;%$(0, 0, 1, 1)$&#10;%$(1, 0, 1, 1)$&#10;%$(0, 1, 1, 1)$&#10;%$(1, 1, 1, 1)$&#10;&#10;\end{document}"/>
  <p:tag name="IGUANATEXSIZE" val="18"/>
  <p:tag name="IGUANATEXCURSOR" val="42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$(1, 1, 0, 1)$&#10;%$(0, 0, 1, 1)$&#10;%$(1, 0, 1, 1)$&#10;%$(0, 1, 1, 1)$&#10;%$(1, 1, 1, 1)$&#10;&#10;\end{document}"/>
  <p:tag name="IGUANATEXSIZE" val="18"/>
  <p:tag name="IGUANATEXCURSOR" val="4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$(0, 0, 1, 1)$&#10;%$(1, 0, 1, 1)$&#10;%$(0, 1, 1, 1)$&#10;%$(1, 1, 1, 1)$&#10;&#10;\end{document}"/>
  <p:tag name="IGUANATEXSIZE" val="18"/>
  <p:tag name="IGUANATEXCURSOR" val="4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%$(0, 0, 1, 1)$&#10;$(1, 0, 1, 1)$&#10;%$(0, 1, 1, 1)$&#10;%$(1, 1, 1, 1)$&#10;&#10;\end{document}"/>
  <p:tag name="IGUANATEXSIZE" val="18"/>
  <p:tag name="IGUANATEXCURSOR" val="47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%$(0, 0, 1, 1)$&#10;%$(1, 0, 1, 1)$&#10;$(0, 1, 1, 1)$&#10;%$(1, 1, 1, 1)$&#10;&#10;\end{document}"/>
  <p:tag name="IGUANATEXSIZE" val="18"/>
  <p:tag name="IGUANATEXCURSOR" val="4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%$(0, 0, 0, 1)$&#10;%$(1, 0, 0, 1)$&#10;%$(0, 1, 0, 1)$&#10;%$(1, 1, 0, 1)$&#10;%$(0, 0, 1, 1)$&#10;%$(1, 0, 1, 1)$&#10;%$(0, 1, 1, 1)$&#10;$(1, 1, 1, 1)$&#10;&#10;\end{document}"/>
  <p:tag name="IGUANATEXSIZE" val="18"/>
  <p:tag name="IGUANATEXCURSOR" val="5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0$&#10;\end{document}"/>
  <p:tag name="IGUANATEXSIZE" val="20"/>
  <p:tag name="IGUANATEXCURSOR" val="2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1$&#10;\end{document}"/>
  <p:tag name="IGUANATEXSIZE" val="20"/>
  <p:tag name="IGUANATEXCURSOR" val="2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(0, 0, 0, 0)$&#10;%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2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2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$(1, 0, 0, 0)$&#10;%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2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2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4.931"/>
  <p:tag name="ORIGINALWIDTH" val="1120.3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|c|c| }&#10;\hline&#10;$x$ &amp; $f(x)$ \\&#10;\hline&#10;(0, 0, 0, 0) &amp; 0 \\&#10;(1, 0, 0, 0) &amp; 1 \\&#10;(0, 1, 0, 0) &amp; 0 \\&#10;(1, 1, 0, 0) &amp; 1 \\&#10;(0, 0, 1, 0) &amp; 0 \\&#10;(1, 0, 1, 0) &amp; 1 \\&#10;(0, 1, 1, 0) &amp; 0 \\&#10;(1, 1, 1, 0) &amp; 1 \\&#10;(0, 0, 0, 1) &amp; 0 \\&#10;(1, 0, 0, 1) &amp; 1 \\&#10;(0, 1, 0, 1) &amp; 0 \\&#10;(1, 1, 0, 1) &amp; 1 \\&#10;(0, 0, 1, 1) &amp; 0 \\&#10;(1, 0, 1, 1) &amp; 1 \\&#10;(0, 1, 1, 1) &amp; 0 \\&#10;(1, 1, 1, 1) &amp; 1 \\&#10;\hline&#10;\end{tabular}&#10;\end{center}&#10;\end{document}"/>
  <p:tag name="IGUANATEXSIZE" val="18"/>
  <p:tag name="IGUANATEXCURSOR" val="2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4.931"/>
  <p:tag name="ORIGINALWIDTH" val="1120.3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yellow}&#10;\begin{center}&#10;\begin{tabular}{ |c|c| }&#10;\hline&#10;$x$ &amp; $f(x)$ \\&#10;\hline&#10;(0, 0, 0, 0) &amp; 0 \\&#10;(1, 0, 0, 0) &amp; 1 \\&#10;(0, 1, 0, 0) &amp; 0 \\&#10;(1, 1, 0, 0) &amp; 1 \\&#10;(0, 0, 1, 0) &amp; 0 \\&#10;(1, 0, 1, 0) &amp; 1 \\&#10;(0, 1, 1, 0) &amp; 0 \\&#10;(1, 1, 1, 0) &amp; 1 \\&#10;(0, 0, 0, 1) &amp; 0 \\&#10;(1, 0, 0, 1) &amp; 1 \\&#10;(0, 1, 0, 1) &amp; 0 \\&#10;(1, 1, 0, 1) &amp; 1 \\&#10;(0, 0, 1, 1) &amp; 0 \\&#10;(1, 0, 1, 1) &amp; 1 \\&#10;(0, 1, 1, 1) &amp; 0 \\&#10;(1, 1, 1, 1) &amp; 1 \\&#10;\hline&#10;\end{tabular}&#10;\end{center}&#10;\end{document}"/>
  <p:tag name="IGUANATEXSIZE" val="18"/>
  <p:tag name="IGUANATEXCURSOR" val="2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4.931"/>
  <p:tag name="ORIGINALWIDTH" val="1120.3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|c|c| }&#10;\hline&#10;$x$ &amp; $f(x)$ \\&#10;\hline&#10;(0, 0, 0, 0) &amp; 0 \\&#10;(1, 0, 0, 0) &amp; 1 \\&#10;(0, 1, 0, 0) &amp; 0 \\&#10;(1, 1, 0, 0) &amp; 1 \\&#10;(0, 0, 1, 0) &amp; 0 \\&#10;(1, 0, 1, 0) &amp; 1 \\&#10;(0, 1, 1, 0) &amp; 0 \\&#10;(1, 1, 1, 0) &amp; 1 \\&#10;(0, 0, 0, 1) &amp; 0 \\&#10;(1, 0, 0, 1) &amp; 1 \\&#10;(0, 1, 0, 1) &amp; 0 \\&#10;(1, 1, 0, 1) &amp; 1 \\&#10;(0, 0, 1, 1) &amp; 0 \\&#10;(1, 0, 1, 1) &amp; 1 \\&#10;(0, 1, 1, 1) &amp; 0 \\&#10;(1, 1, 1, 1) &amp; 1 \\&#10;\hline&#10;\end{tabular}&#10;\end{center}&#10;\end{document}"/>
  <p:tag name="IGUANATEXSIZE" val="18"/>
  <p:tag name="IGUANATEXCURSOR" val="2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4.931"/>
  <p:tag name="ORIGINALWIDTH" val="1117.3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|c|c| }&#10;\hline&#10;$x$ &amp; $h(x)$ \\&#10;\hline&#10;(0, 0, 0, 0) &amp; 0 \\&#10;(1, 0, 0, 0) &amp; 0 \\&#10;(0, 1, 0, 0) &amp; 0 \\&#10;(1, 1, 0, 0) &amp; 1 \\&#10;(0, 0, 1, 0) &amp; 0 \\&#10;(1, 0, 1, 0) &amp; 0 \\&#10;(0, 1, 1, 0) &amp; 0 \\&#10;(1, 1, 1, 0) &amp; 1 \\&#10;(0, 0, 0, 1) &amp; 0 \\&#10;(1, 0, 0, 1) &amp; 0 \\&#10;(0, 1, 0, 1) &amp; 0 \\&#10;(1, 1, 0, 1) &amp; 1 \\&#10;(0, 0, 1, 1) &amp; 1 \\&#10;(1, 0, 1, 1) &amp; 1 \\&#10;(0, 1, 1, 1) &amp; 1 \\&#10;(1, 1, 1, 1) &amp; 0 \\&#10;\hline&#10;\end{tabular}&#10;\end{center}&#10;\end{document}"/>
  <p:tag name="IGUANATEXSIZE" val="18"/>
  <p:tag name="IGUANATEXCURSOR" val="32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4$&#10;\end{document}"/>
  <p:tag name="IGUANATEXSIZE" val="38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3$&#10;\end{document}"/>
  <p:tag name="IGUANATEXSIZE" val="38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6$&#10;\end{document}"/>
  <p:tag name="IGUANATEXSIZE" val="38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5$&#10;\end{document}"/>
  <p:tag name="IGUANATEXSIZE" val="38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$(0, 1, 0, 0)$&#10;%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2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2$&#10;\end{document}"/>
  <p:tag name="IGUANATEXSIZE" val="38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red}&#10;$1$&#10;\end{document}"/>
  <p:tag name="IGUANATEXSIZE" val="38"/>
  <p:tag name="IGUANATEXCURSOR" val="2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3.457"/>
  <p:tag name="ORIGINALWIDTH" val="1168.354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8 \\&#10;$ x_1 $ &amp; 0 \\&#10;$ x_2 $ &amp; 8 \\&#10;$ x_1 + x_2 $ &amp; 8 \\&#10;$ x_3 $ &amp; 8 \\&#10;$ x_1 + x_3 $ &amp; 8 \\&#10;$ x_2 + x_3 $ &amp; 8 \\&#10;$ x_1 + x_2 + x_3 $ &amp; 8 \\&#10;$ x_4 $ &amp; 8 \\&#10;$ x_1 + x_4 $ &amp; 8 \\&#10;$ x_2 + x_4 $ &amp; 8 \\&#10;$ x_1 + x_2 + x_4 $ &amp; 8 \\&#10;$ x_3 + x_4 $ &amp; 8 \\&#10;$ x_1 + x_3 + x_4 $ &amp; 8 \\&#10;$ x_2 + x_3 + x_4 $ &amp; 8 \\&#10;$ x_1 + x_2 + x_3 + x_4 $ &amp; 8 \\&#10;\end{tabular}&#10;\end{center}&#10;\end{document}"/>
  <p:tag name="IGUANATEXSIZE" val="18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52.793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h(x_1,x_2,x_3,x_4) = x_1x_2+x_3x_4$&#10;\end{document}"/>
  <p:tag name="IGUANATEXSIZE" val="18"/>
  <p:tag name="IGUANATEXCURSOR" val="2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7.3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f(x_1,x_2,x_3,x_4) = x_1$&#10;\end{document}"/>
  <p:tag name="IGUANATEXSIZE" val="18"/>
  <p:tag name="IGUANATEXCURSOR" val="27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49.494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q(x_1,x_2,x_3,x_4) = x_3+x_1x_2+x_2x_3x_4$&#10;\end{document}"/>
  <p:tag name="IGUANATEXSIZE" val="18"/>
  <p:tag name="IGUANATEXCURSOR" val="2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87.77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w(x_1, \ldots, x_4)= x_1x_2+x_1x_2x_3x_4$&#10;\end{document}"/>
  <p:tag name="IGUANATEXSIZE" val="18"/>
  <p:tag name="IGUANATEXCURSOR" val="2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3.4346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w)=3$}&#10;\end{document}"/>
  <p:tag name="IGUANATEXSIZE" val="26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3.4384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q)=4$}&#10;\end{document}"/>
  <p:tag name="IGUANATEXSIZE" val="26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3.1871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h)=6$}&#10;\end{document}"/>
  <p:tag name="IGUANATEXSIZE" val="26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$(1, 1, 0, 0)$&#10;%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3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6.1867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red}&#10;\textbf{$nl(f)=0$}&#10;\end{document}"/>
  <p:tag name="IGUANATEXSIZE" val="26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3.457"/>
  <p:tag name="ORIGINALWIDTH" val="1225.34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3 \\&#10;$ x_1 $ &amp; 5 \\&#10;$ x_2 $ &amp; 5 \\&#10;$ x_1 + x_2 $ &amp; 11 \\&#10;$ x_3 $ &amp; 9 \\&#10;$ x_1 + x_3 $ &amp; 7 \\&#10;$ x_2 + x_3 $ &amp; 7 \\&#10;$ x_1 + x_2 + x_3 $ &amp; 9 \\&#10;$ x_4 $ &amp; 9 \\&#10;$ x_1 + x_4 $ &amp; 7 \\&#10;$ x_2 + x_4 $ &amp; 7 \\&#10;$ x_1 + x_2 + x_4 $ &amp; 9 \\&#10;$ x_3 + x_4 $ &amp; 7 \\&#10;$ x_1 + x_3 + x_4 $ &amp; 9 \\&#10;$ x_2 + x_3 + x_4 $ &amp; 9 \\&#10;$ x_1 + x_2 + x_3 + x_4 $ &amp; 7 \\&#10;\end{tabular}&#10;\end{center}&#10;\end{document}"/>
  <p:tag name="IGUANATEXSIZE" val="18"/>
  <p:tag name="IGUANATEXCURSOR" val="6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54.705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w)$&#10;\end{document}"/>
  <p:tag name="IGUANATEXSIZE" val="18"/>
  <p:tag name="IGUANATEXCURSOR" val="2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2.4597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q)$&#10;\end{document}"/>
  <p:tag name="IGUANATEXSIZE" val="18"/>
  <p:tag name="IGUANATEXCURSOR" val="2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3.457"/>
  <p:tag name="ORIGINALWIDTH" val="1230.59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8 \\&#10;$ x_1 $ &amp; 6 \\&#10;$ x_2 $ &amp; 8 \\&#10;$ x_1 + x_2 $ &amp; 10 \\&#10;$ x_3 $ &amp; 4 \\&#10;$ x_1 + x_3 $ &amp; 6 \\&#10;$ x_2 + x_3 $ &amp; 4 \\&#10;$ x_1 + x_2 + x_3 $ &amp; 10 \\&#10;$ x_4 $ &amp; 8 \\&#10;$ x_1 + x_4 $ &amp; 10 \\&#10;$ x_2 + x_4 $ &amp; 8 \\&#10;$ x_1 + x_2 + x_4 $ &amp; 6 \\&#10;$ x_3 + x_4 $ &amp; 8 \\&#10;$ x_1 + x_3 + x_4 $ &amp; 6 \\&#10;$ x_2 + x_3 + x_4 $ &amp; 8 \\&#10;$ x_1 + x_2 + x_3 + x_4 $ &amp; 10 \\&#10;\end{tabular}&#10;\end{center}&#10;\end{document}"/>
  <p:tag name="IGUANATEXSIZE" val="18"/>
  <p:tag name="IGUANATEXCURSOR" val="6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3.457"/>
  <p:tag name="ORIGINALWIDTH" val="1230.596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6 \\&#10;$ x_1 $ &amp; 6 \\&#10;$ x_2 $ &amp; 6 \\&#10;$ x_1 + x_2 $ &amp; 10 \\&#10;$ x_3 $ &amp; 6 \\&#10;$ x_1 + x_3 $ &amp; 6 \\&#10;$ x_2 + x_3 $ &amp; 6 \\&#10;$ x_1 + x_2 + x_3 $ &amp; 10 \\&#10;$ x_4 $ &amp; 6 \\&#10;$ x_1 + x_4 $ &amp; 6 \\&#10;$ x_2 + x_4 $ &amp; 6 \\&#10;$ x_1 + x_2 + x_4 $ &amp; 10 \\&#10;$ x_3 + x_4 $ &amp; 10 \\&#10;$ x_1 + x_3 + x_4 $ &amp; 10 \\&#10;$ x_2 + x_3 + x_4 $ &amp; 10 \\&#10;$ x_1 + x_2 + x_3 + x_4 $ &amp; 6 \\&#10;\end{tabular}&#10;\end{center}&#10;\end{document}"/>
  <p:tag name="IGUANATEXSIZE" val="18"/>
  <p:tag name="IGUANATEXCURSOR" val="6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4.4582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h)$&#10;\end{document}"/>
  <p:tag name="IGUANATEXSIZE" val="18"/>
  <p:tag name="IGUANATEXCURSOR" val="2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6.7079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$d(*,f)$&#10;\end{document}"/>
  <p:tag name="IGUANATEXSIZE" val="18"/>
  <p:tag name="IGUANATEXCURSOR" val="2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3.457"/>
  <p:tag name="ORIGINALWIDTH" val="1168.354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\begin{center}&#10;\begin{tabular}{ cc }&#10;$ 0 $ &amp; 8 \\&#10;$ x_1 $ &amp; 0 \\&#10;$ x_2 $ &amp; 8 \\&#10;$ x_1 + x_2 $ &amp; 8 \\&#10;$ x_3 $ &amp; 8 \\&#10;$ x_1 + x_3 $ &amp; 8 \\&#10;$ x_2 + x_3 $ &amp; 8 \\&#10;$ x_1 + x_2 + x_3 $ &amp; 8 \\&#10;$ x_4 $ &amp; 8 \\&#10;$ x_1 + x_4 $ &amp; 8 \\&#10;$ x_2 + x_4 $ &amp; 8 \\&#10;$ x_1 + x_2 + x_4 $ &amp; 8 \\&#10;$ x_3 + x_4 $ &amp; 8 \\&#10;$ x_1 + x_3 + x_4 $ &amp; 8 \\&#10;$ x_2 + x_3 + x_4 $ &amp; 8 \\&#10;$ x_1 + x_2 + x_3 + x_4 $ &amp; 8 \\&#10;\end{tabular}&#10;\end{center}&#10;\end{document}"/>
  <p:tag name="IGUANATEXSIZE" val="18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24.4094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%\color{white}&#10;Affine/Linear&#10;\end{document}"/>
  <p:tag name="IGUANATEXSIZE" val="26"/>
  <p:tag name="IGUANATEXCURSOR" val="2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$(0, 0, 1, 0)$&#10;%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32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13.9857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%\color{white}&#10;32&#10;\end{document}"/>
  <p:tag name="IGUANATEXSIZE" val="26"/>
  <p:tag name="IGUANATEXCURSOR" val="2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8.099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3 \rbrace=17920$&#10;\end{document}"/>
  <p:tag name="IGUANATEXSIZE" val="26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8.099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4 \rbrace=28000$&#10;\end{document}"/>
  <p:tag name="IGUANATEXSIZE" val="26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7.349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5 \rbrace=14336$&#10;\end{document}"/>
  <p:tag name="IGUANATEXSIZE" val="26"/>
  <p:tag name="IGUANATEXCURSOR" val="3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82.865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6 \rbrace=896$&#10;\end{document}"/>
  <p:tag name="IGUANATEXSIZE" val="26"/>
  <p:tag name="IGUANATEXCURSOR" val="3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45.857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2 \rbrace=3840$&#10;\end{document}"/>
  <p:tag name="IGUANATEXSIZE" val="26"/>
  <p:tag name="IGUANATEXCURSOR" val="3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82.115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\# \lbrace nl(f)=1 \rbrace=512$&#10;\end{document}"/>
  <p:tag name="IGUANATEXSIZE" val="26"/>
  <p:tag name="IGUANATEXCURSOR" val="3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17.9227"/>
  <p:tag name="OUTPUTTYPE" val="PNG"/>
  <p:tag name="IGUANATEXVERSION" val="160"/>
  <p:tag name="LATEXADDIN" val="\documentclass{article}&#10;\usepackage{amsmath,amsfonts,xcolor,amsthm}&#10;\usepackage{bbm}&#10;\newtheorem{theorem}{Theorem}&#10;\newtheorem*{theorem*}{Theorem}&#10;\def\cC{{\mathcal C}}&#10;\def\cD{{\mathcal D}}&#10;\def\cM{{\mathcal M}}&#10;\def\F{{\mathbb F}}&#10;\pagestyle{empty}&#10;\begin{document}&#10;\color{white}&#10;$f: \F_2^4 \to \F_2$&#10;\end{document}"/>
  <p:tag name="IGUANATEXSIZE" val="26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$(1, 0, 1, 0)$&#10;%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3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$(0, 1, 1, 0)$&#10;%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3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$(1, 1, 1, 0)$&#10;%$(0, 0, 0, 1)$&#10;%$(1, 0, 0, 1)$&#10;%$(0, 1, 0, 1)$&#10;%$(1, 1, 0, 1)$&#10;%$(0, 0, 1, 1)$&#10;%$(1, 0, 1, 1)$&#10;%$(0, 1, 1, 1)$&#10;%$(1, 1, 1, 1)$&#10;&#10;\end{document}"/>
  <p:tag name="IGUANATEXSIZE" val="18"/>
  <p:tag name="IGUANATEXCURSOR" val="3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87.4391"/>
  <p:tag name="OUTPUTTYPE" val="PNG"/>
  <p:tag name="IGUANATEXVERSION" val="160"/>
  <p:tag name="LATEXADDIN" val="\documentclass{article}&#10;\usepackage{amsmath,amsfonts,xcolor,amsthm}&#10;\newtheorem{theorem}{Theorem}&#10;\newtheorem*{theorem*}{Theorem}&#10;\def\cC{{\mathcal C}}&#10;\def\cD{{\mathcal D}}&#10;\def\cM{{\mathcal M}}&#10;\def\F{{\mathbb F}}&#10;\pagestyle{empty}&#10;\begin{document}&#10;\color{white}&#10;%$(0, 0, 0, 0)$&#10;%$(1, 0, 0, 0)$&#10;%$(0, 1, 0, 0)$&#10;%$(1, 1, 0, 0)$&#10;%$(0, 0, 1, 0)$&#10;%$(1, 0, 1, 0)$&#10;%$(0, 1, 1, 0)$&#10;%$(1, 1, 1, 0)$&#10;$(0, 0, 0, 1)$&#10;%$(1, 0, 0, 1)$&#10;%$(0, 1, 0, 1)$&#10;%$(1, 1, 0, 1)$&#10;%$(0, 0, 1, 1)$&#10;%$(1, 0, 1, 1)$&#10;%$(0, 1, 1, 1)$&#10;%$(1, 1, 1, 1)$&#10;&#10;\end{document}"/>
  <p:tag name="IGUANATEXSIZE" val="18"/>
  <p:tag name="IGUANATEXCURSOR" val="3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440</TotalTime>
  <Words>509</Words>
  <Application>Microsoft Office PowerPoint</Application>
  <PresentationFormat>Widescreen</PresentationFormat>
  <Paragraphs>92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Liberation Sans</vt:lpstr>
      <vt:lpstr>Wingdings 3</vt:lpstr>
      <vt:lpstr>Wisp</vt:lpstr>
      <vt:lpstr>O Maiorana-McFarland funkcijah, ki ležijo izven ostalih pomembnih razredov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Maiorana-McFarland funkcijah, ki ležijo izven ostalih pomembnih razredov</dc:title>
  <dc:creator>Nastja</dc:creator>
  <cp:lastModifiedBy>Nastja Cepak</cp:lastModifiedBy>
  <cp:revision>60</cp:revision>
  <dcterms:created xsi:type="dcterms:W3CDTF">2023-09-11T11:09:50Z</dcterms:created>
  <dcterms:modified xsi:type="dcterms:W3CDTF">2023-09-15T11:20:09Z</dcterms:modified>
</cp:coreProperties>
</file>