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2" r:id="rId16"/>
    <p:sldId id="271" r:id="rId17"/>
    <p:sldId id="273" r:id="rId18"/>
    <p:sldId id="274" r:id="rId19"/>
    <p:sldId id="276" r:id="rId20"/>
    <p:sldId id="277" r:id="rId21"/>
    <p:sldId id="275" r:id="rId22"/>
    <p:sldId id="279" r:id="rId23"/>
    <p:sldId id="280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15644" autoAdjust="0"/>
    <p:restoredTop sz="94624" autoAdjust="0"/>
  </p:normalViewPr>
  <p:slideViewPr>
    <p:cSldViewPr snapToGrid="0" snapToObjects="1">
      <p:cViewPr>
        <p:scale>
          <a:sx n="125" d="100"/>
          <a:sy n="125" d="100"/>
        </p:scale>
        <p:origin x="-80" y="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3216-7FD0-7A43-96D8-B9431EE4C51E}" type="datetimeFigureOut">
              <a:rPr lang="en-US" smtClean="0"/>
              <a:t>6/29/14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2276-0BD7-3444-8ABD-BB18454E2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03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3216-7FD0-7A43-96D8-B9431EE4C51E}" type="datetimeFigureOut">
              <a:rPr lang="en-US" smtClean="0"/>
              <a:t>6/29/14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2276-0BD7-3444-8ABD-BB18454E2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32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3216-7FD0-7A43-96D8-B9431EE4C51E}" type="datetimeFigureOut">
              <a:rPr lang="en-US" smtClean="0"/>
              <a:t>6/29/14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2276-0BD7-3444-8ABD-BB18454E2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18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3216-7FD0-7A43-96D8-B9431EE4C51E}" type="datetimeFigureOut">
              <a:rPr lang="en-US" smtClean="0"/>
              <a:t>6/29/14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2276-0BD7-3444-8ABD-BB18454E2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645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3216-7FD0-7A43-96D8-B9431EE4C51E}" type="datetimeFigureOut">
              <a:rPr lang="en-US" smtClean="0"/>
              <a:t>6/29/14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2276-0BD7-3444-8ABD-BB18454E2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34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3216-7FD0-7A43-96D8-B9431EE4C51E}" type="datetimeFigureOut">
              <a:rPr lang="en-US" smtClean="0"/>
              <a:t>6/29/14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2276-0BD7-3444-8ABD-BB18454E2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37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3216-7FD0-7A43-96D8-B9431EE4C51E}" type="datetimeFigureOut">
              <a:rPr lang="en-US" smtClean="0"/>
              <a:t>6/29/14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2276-0BD7-3444-8ABD-BB18454E2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732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3216-7FD0-7A43-96D8-B9431EE4C51E}" type="datetimeFigureOut">
              <a:rPr lang="en-US" smtClean="0"/>
              <a:t>6/29/14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2276-0BD7-3444-8ABD-BB18454E2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76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3216-7FD0-7A43-96D8-B9431EE4C51E}" type="datetimeFigureOut">
              <a:rPr lang="en-US" smtClean="0"/>
              <a:t>6/29/14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2276-0BD7-3444-8ABD-BB18454E2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833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3216-7FD0-7A43-96D8-B9431EE4C51E}" type="datetimeFigureOut">
              <a:rPr lang="en-US" smtClean="0"/>
              <a:t>6/29/14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2276-0BD7-3444-8ABD-BB18454E2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73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3216-7FD0-7A43-96D8-B9431EE4C51E}" type="datetimeFigureOut">
              <a:rPr lang="en-US" smtClean="0"/>
              <a:t>6/29/14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2276-0BD7-3444-8ABD-BB18454E2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102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73216-7FD0-7A43-96D8-B9431EE4C51E}" type="datetimeFigureOut">
              <a:rPr lang="en-US" smtClean="0"/>
              <a:t>6/29/14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42276-0BD7-3444-8ABD-BB18454E2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796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emf"/><Relationship Id="rId3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71040"/>
            <a:ext cx="7772400" cy="306832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Palatino"/>
                <a:cs typeface="Palatino"/>
              </a:rPr>
              <a:t>LR Structures:</a:t>
            </a:r>
            <a:br>
              <a:rPr lang="en-US" dirty="0" smtClean="0">
                <a:latin typeface="Palatino"/>
                <a:cs typeface="Palatino"/>
              </a:rPr>
            </a:br>
            <a:r>
              <a:rPr lang="en-US" dirty="0" smtClean="0">
                <a:latin typeface="Palatino"/>
                <a:cs typeface="Palatino"/>
              </a:rPr>
              <a:t>algebraic constructions</a:t>
            </a:r>
            <a:br>
              <a:rPr lang="en-US" dirty="0" smtClean="0">
                <a:latin typeface="Palatino"/>
                <a:cs typeface="Palatino"/>
              </a:rPr>
            </a:br>
            <a:r>
              <a:rPr lang="en-US" dirty="0" smtClean="0">
                <a:latin typeface="Palatino"/>
                <a:cs typeface="Palatino"/>
              </a:rPr>
              <a:t>and large vertex-stabilizers</a:t>
            </a:r>
            <a:br>
              <a:rPr lang="en-US" dirty="0" smtClean="0">
                <a:latin typeface="Palatino"/>
                <a:cs typeface="Palatino"/>
              </a:rPr>
            </a:br>
            <a:r>
              <a:rPr lang="en-US" dirty="0" smtClean="0">
                <a:latin typeface="Palatino"/>
                <a:cs typeface="Palatino"/>
              </a:rPr>
              <a:t>(with </a:t>
            </a:r>
            <a:r>
              <a:rPr lang="en-US" dirty="0" err="1" smtClean="0">
                <a:latin typeface="Palatino"/>
                <a:cs typeface="Palatino"/>
              </a:rPr>
              <a:t>Primoz</a:t>
            </a:r>
            <a:r>
              <a:rPr lang="en-US" dirty="0" smtClean="0">
                <a:latin typeface="Palatino"/>
                <a:cs typeface="Palatino"/>
              </a:rPr>
              <a:t> </a:t>
            </a:r>
            <a:r>
              <a:rPr lang="en-US" dirty="0" err="1" smtClean="0">
                <a:latin typeface="Palatino"/>
                <a:cs typeface="Palatino"/>
              </a:rPr>
              <a:t>Potocnik</a:t>
            </a:r>
            <a:r>
              <a:rPr lang="en-US" dirty="0" smtClean="0">
                <a:latin typeface="Palatino"/>
                <a:cs typeface="Palatino"/>
              </a:rPr>
              <a:t>)</a:t>
            </a:r>
            <a:endParaRPr lang="en-US" dirty="0">
              <a:latin typeface="Palatino"/>
              <a:cs typeface="Palatino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39360"/>
            <a:ext cx="6400800" cy="599440"/>
          </a:xfrm>
        </p:spPr>
        <p:txBody>
          <a:bodyPr/>
          <a:lstStyle/>
          <a:p>
            <a:r>
              <a:rPr lang="en-US" dirty="0" smtClean="0"/>
              <a:t>SYGN July, 2014, </a:t>
            </a:r>
            <a:r>
              <a:rPr lang="en-US" dirty="0" err="1" smtClean="0"/>
              <a:t>Rogla</a:t>
            </a:r>
            <a:endParaRPr lang="en-US" dirty="0"/>
          </a:p>
        </p:txBody>
      </p:sp>
      <p:pic>
        <p:nvPicPr>
          <p:cNvPr id="4" name="Picture 3" descr="LOGO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" y="210820"/>
            <a:ext cx="7498080" cy="1937004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2505388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7769"/>
            <a:ext cx="7772400" cy="195985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Palatino"/>
                <a:cs typeface="Palatino"/>
              </a:rPr>
              <a:t>If an LR structure is </a:t>
            </a:r>
            <a:r>
              <a:rPr lang="en-US" sz="4900" dirty="0" smtClean="0">
                <a:ln>
                  <a:solidFill>
                    <a:schemeClr val="accent5"/>
                  </a:solidFill>
                </a:ln>
                <a:latin typeface="Palatino"/>
                <a:cs typeface="Palatino"/>
              </a:rPr>
              <a:t>suitable</a:t>
            </a:r>
            <a:r>
              <a:rPr lang="en-US" dirty="0" smtClean="0">
                <a:latin typeface="Palatino"/>
                <a:cs typeface="Palatino"/>
              </a:rPr>
              <a:t>, then its partial line graph is</a:t>
            </a:r>
            <a:br>
              <a:rPr lang="en-US" dirty="0" smtClean="0">
                <a:latin typeface="Palatino"/>
                <a:cs typeface="Palatino"/>
              </a:rPr>
            </a:br>
            <a:r>
              <a:rPr lang="en-US" dirty="0" smtClean="0">
                <a:latin typeface="Palatino"/>
                <a:cs typeface="Palatino"/>
              </a:rPr>
              <a:t> </a:t>
            </a:r>
            <a:r>
              <a:rPr lang="en-US" dirty="0" err="1" smtClean="0">
                <a:latin typeface="Palatino"/>
                <a:cs typeface="Palatino"/>
              </a:rPr>
              <a:t>semisymmetric</a:t>
            </a:r>
            <a:r>
              <a:rPr lang="en-US" dirty="0" smtClean="0">
                <a:latin typeface="Palatino"/>
                <a:cs typeface="Palatino"/>
              </a:rPr>
              <a:t>.</a:t>
            </a:r>
            <a:endParaRPr lang="en-US" i="1" dirty="0">
              <a:latin typeface="Palatino"/>
              <a:cs typeface="Palatino"/>
            </a:endParaRPr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>
            <a:off x="685784" y="3079750"/>
            <a:ext cx="7294274" cy="2841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Palatino"/>
                <a:cs typeface="Palatino"/>
              </a:rPr>
              <a:t>And </a:t>
            </a:r>
            <a:r>
              <a:rPr lang="en-US" sz="4800" dirty="0" smtClean="0">
                <a:ln>
                  <a:solidFill>
                    <a:schemeClr val="accent2"/>
                  </a:solidFill>
                </a:ln>
                <a:latin typeface="Palatino"/>
                <a:cs typeface="Palatino"/>
              </a:rPr>
              <a:t>every</a:t>
            </a:r>
            <a:r>
              <a:rPr lang="en-US" dirty="0" smtClean="0">
                <a:latin typeface="Palatino"/>
                <a:cs typeface="Palatino"/>
              </a:rPr>
              <a:t> tetravalent </a:t>
            </a:r>
            <a:r>
              <a:rPr lang="en-US" dirty="0" err="1" smtClean="0">
                <a:latin typeface="Palatino"/>
                <a:cs typeface="Palatino"/>
              </a:rPr>
              <a:t>semisymmetric</a:t>
            </a:r>
            <a:r>
              <a:rPr lang="en-US" dirty="0" smtClean="0">
                <a:latin typeface="Palatino"/>
                <a:cs typeface="Palatino"/>
              </a:rPr>
              <a:t> graph </a:t>
            </a:r>
            <a:r>
              <a:rPr lang="en-US" dirty="0" smtClean="0">
                <a:solidFill>
                  <a:srgbClr val="3366FF"/>
                </a:solidFill>
                <a:latin typeface="Palatino"/>
                <a:cs typeface="Palatino"/>
              </a:rPr>
              <a:t>of girth 4 </a:t>
            </a:r>
            <a:r>
              <a:rPr lang="en-US" sz="4700" dirty="0" smtClean="0">
                <a:ln>
                  <a:solidFill>
                    <a:srgbClr val="FF6600"/>
                  </a:solidFill>
                </a:ln>
                <a:latin typeface="Palatino"/>
                <a:cs typeface="Palatino"/>
              </a:rPr>
              <a:t>is</a:t>
            </a:r>
            <a:r>
              <a:rPr lang="en-US" dirty="0" smtClean="0">
                <a:latin typeface="Palatino"/>
                <a:cs typeface="Palatino"/>
              </a:rPr>
              <a:t> the partial line graph of some suitable LR structure.</a:t>
            </a:r>
            <a:endParaRPr lang="en-US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448463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7769"/>
            <a:ext cx="7772400" cy="195985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Palatino"/>
                <a:cs typeface="Palatino"/>
              </a:rPr>
              <a:t>Algebraic Constructions</a:t>
            </a:r>
            <a:endParaRPr lang="en-US" i="1" dirty="0">
              <a:latin typeface="Palatino"/>
              <a:cs typeface="Palatino"/>
            </a:endParaRPr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>
            <a:off x="685784" y="3079750"/>
            <a:ext cx="7294274" cy="2841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Palatino"/>
                <a:cs typeface="Palatino"/>
              </a:rPr>
              <a:t>Let A be a group generated by some a, b, c, d, and suppose that b = a</a:t>
            </a:r>
            <a:r>
              <a:rPr lang="en-US" baseline="30000" dirty="0" smtClean="0">
                <a:latin typeface="Palatino"/>
                <a:cs typeface="Palatino"/>
              </a:rPr>
              <a:t>-1</a:t>
            </a:r>
            <a:r>
              <a:rPr lang="en-US" dirty="0" smtClean="0">
                <a:latin typeface="Palatino"/>
                <a:cs typeface="Palatino"/>
              </a:rPr>
              <a:t> or a and b each have order 2, and similarly for c, d.</a:t>
            </a:r>
            <a:endParaRPr lang="en-US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554612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7768"/>
            <a:ext cx="7772400" cy="269963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Palatino"/>
                <a:cs typeface="Palatino"/>
              </a:rPr>
              <a:t>Then define the structure to have one vertex for each g in A.  Red edges connect g – </a:t>
            </a:r>
            <a:r>
              <a:rPr lang="en-US" dirty="0" err="1" smtClean="0">
                <a:latin typeface="Palatino"/>
                <a:cs typeface="Palatino"/>
              </a:rPr>
              <a:t>ag</a:t>
            </a:r>
            <a:r>
              <a:rPr lang="en-US" dirty="0" smtClean="0">
                <a:latin typeface="Palatino"/>
                <a:cs typeface="Palatino"/>
              </a:rPr>
              <a:t> and </a:t>
            </a:r>
            <a:r>
              <a:rPr lang="en-US" dirty="0">
                <a:latin typeface="Palatino"/>
                <a:cs typeface="Palatino"/>
              </a:rPr>
              <a:t>g – </a:t>
            </a:r>
            <a:r>
              <a:rPr lang="en-US" dirty="0" err="1" smtClean="0">
                <a:latin typeface="Palatino"/>
                <a:cs typeface="Palatino"/>
              </a:rPr>
              <a:t>bg</a:t>
            </a:r>
            <a:r>
              <a:rPr lang="en-US" dirty="0" smtClean="0">
                <a:latin typeface="Palatino"/>
                <a:cs typeface="Palatino"/>
              </a:rPr>
              <a:t>; greens are g </a:t>
            </a:r>
            <a:r>
              <a:rPr lang="en-US" dirty="0">
                <a:latin typeface="Palatino"/>
                <a:cs typeface="Palatino"/>
              </a:rPr>
              <a:t>– </a:t>
            </a:r>
            <a:r>
              <a:rPr lang="en-US" dirty="0" smtClean="0">
                <a:latin typeface="Palatino"/>
                <a:cs typeface="Palatino"/>
              </a:rPr>
              <a:t>cg and g </a:t>
            </a:r>
            <a:r>
              <a:rPr lang="en-US" dirty="0">
                <a:latin typeface="Palatino"/>
                <a:cs typeface="Palatino"/>
              </a:rPr>
              <a:t>– </a:t>
            </a:r>
            <a:r>
              <a:rPr lang="en-US" dirty="0" smtClean="0">
                <a:latin typeface="Palatino"/>
                <a:cs typeface="Palatino"/>
              </a:rPr>
              <a:t>dg.</a:t>
            </a:r>
            <a:endParaRPr lang="en-US" i="1" dirty="0">
              <a:latin typeface="Palatino"/>
              <a:cs typeface="Palatino"/>
            </a:endParaRPr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>
            <a:off x="685784" y="3733800"/>
            <a:ext cx="7294274" cy="2187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Palatino"/>
                <a:cs typeface="Palatino"/>
              </a:rPr>
              <a:t>This just a coloring of </a:t>
            </a:r>
          </a:p>
          <a:p>
            <a:r>
              <a:rPr lang="en-US" dirty="0" smtClean="0">
                <a:latin typeface="Palatino"/>
                <a:cs typeface="Palatino"/>
              </a:rPr>
              <a:t>Cay(A, {a, b, c, d} </a:t>
            </a:r>
            <a:endParaRPr lang="en-US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88124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7769"/>
            <a:ext cx="7772400" cy="195985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Palatino"/>
                <a:cs typeface="Palatino"/>
              </a:rPr>
              <a:t>To make it an LR structure, we need f, g in </a:t>
            </a:r>
            <a:r>
              <a:rPr lang="en-US" dirty="0" err="1" smtClean="0">
                <a:latin typeface="Palatino"/>
                <a:cs typeface="Palatino"/>
              </a:rPr>
              <a:t>Aut</a:t>
            </a:r>
            <a:r>
              <a:rPr lang="en-US" dirty="0" smtClean="0">
                <a:latin typeface="Palatino"/>
                <a:cs typeface="Palatino"/>
              </a:rPr>
              <a:t>(A) such that f fixes a and b while interchanging c and d, and vice versa for g.</a:t>
            </a:r>
            <a:endParaRPr lang="en-US" i="1" dirty="0">
              <a:latin typeface="Palatino"/>
              <a:cs typeface="Palatino"/>
            </a:endParaRPr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>
            <a:off x="685784" y="3079750"/>
            <a:ext cx="7294274" cy="2841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Palatino"/>
                <a:cs typeface="Palatino"/>
              </a:rPr>
              <a:t>Then f and g act as color-preserving symmetries of the structure, and as swappers at </a:t>
            </a:r>
            <a:r>
              <a:rPr lang="en-US" smtClean="0">
                <a:latin typeface="Palatino"/>
                <a:cs typeface="Palatino"/>
              </a:rPr>
              <a:t>Id</a:t>
            </a:r>
            <a:r>
              <a:rPr lang="en-US" baseline="-25000" smtClean="0">
                <a:latin typeface="Palatino"/>
                <a:cs typeface="Palatino"/>
              </a:rPr>
              <a:t>A</a:t>
            </a:r>
            <a:r>
              <a:rPr lang="en-US" smtClean="0">
                <a:latin typeface="Palatino"/>
                <a:cs typeface="Palatino"/>
              </a:rPr>
              <a:t>.  </a:t>
            </a:r>
            <a:r>
              <a:rPr lang="en-US" dirty="0" smtClean="0">
                <a:latin typeface="Palatino"/>
                <a:cs typeface="Palatino"/>
              </a:rPr>
              <a:t>We call them </a:t>
            </a:r>
            <a:r>
              <a:rPr lang="en-US" i="1" dirty="0" err="1" smtClean="0">
                <a:latin typeface="Palatino"/>
                <a:cs typeface="Palatino"/>
              </a:rPr>
              <a:t>Cayley</a:t>
            </a:r>
            <a:r>
              <a:rPr lang="en-US" dirty="0" smtClean="0">
                <a:latin typeface="Palatino"/>
                <a:cs typeface="Palatino"/>
              </a:rPr>
              <a:t> swappers.</a:t>
            </a:r>
            <a:endParaRPr lang="en-US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755659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7769"/>
            <a:ext cx="7772400" cy="195985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Palatino"/>
                <a:cs typeface="Palatino"/>
              </a:rPr>
              <a:t>Example:  A = Z</a:t>
            </a:r>
            <a:r>
              <a:rPr lang="en-US" baseline="-25000" dirty="0" smtClean="0">
                <a:latin typeface="Palatino"/>
                <a:cs typeface="Palatino"/>
              </a:rPr>
              <a:t>12</a:t>
            </a:r>
            <a:r>
              <a:rPr lang="en-US" dirty="0" smtClean="0">
                <a:latin typeface="Palatino"/>
                <a:cs typeface="Palatino"/>
              </a:rPr>
              <a:t>, a=3, b = -3 = 9, c = 4, d = -4 = 8.</a:t>
            </a:r>
            <a:endParaRPr lang="en-US" i="1" dirty="0">
              <a:latin typeface="Palatino"/>
              <a:cs typeface="Palatino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025900" y="2444749"/>
            <a:ext cx="5118100" cy="20002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Palatino"/>
                <a:cs typeface="Palatino"/>
              </a:rPr>
              <a:t>Then let f=5, g = 7.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3674" y="3752850"/>
            <a:ext cx="2124075" cy="24830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300" y="2518497"/>
            <a:ext cx="3806825" cy="3717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933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7769"/>
            <a:ext cx="7772400" cy="195985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Palatino"/>
                <a:cs typeface="Palatino"/>
              </a:rPr>
              <a:t>Example:  A = Z</a:t>
            </a:r>
            <a:r>
              <a:rPr lang="en-US" baseline="-25000" dirty="0" smtClean="0">
                <a:latin typeface="Palatino"/>
                <a:cs typeface="Palatino"/>
              </a:rPr>
              <a:t>12</a:t>
            </a:r>
            <a:r>
              <a:rPr lang="en-US" dirty="0" smtClean="0">
                <a:latin typeface="Palatino"/>
                <a:cs typeface="Palatino"/>
              </a:rPr>
              <a:t>, a=3, b = -3 = 9, c = 4, d = -4 = 8.</a:t>
            </a:r>
            <a:endParaRPr lang="en-US" i="1" dirty="0">
              <a:latin typeface="Palatino"/>
              <a:cs typeface="Palatino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025900" y="2444749"/>
            <a:ext cx="5118100" cy="3587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Palatino"/>
                <a:cs typeface="Palatino"/>
              </a:rPr>
              <a:t>Unfortunately, </a:t>
            </a:r>
          </a:p>
          <a:p>
            <a:r>
              <a:rPr lang="en-US" sz="5200" dirty="0" smtClean="0">
                <a:latin typeface="Palatino"/>
                <a:cs typeface="Palatino"/>
              </a:rPr>
              <a:t>12 – 4 -7 -3 -12 </a:t>
            </a:r>
          </a:p>
          <a:p>
            <a:r>
              <a:rPr lang="en-US" dirty="0" smtClean="0">
                <a:latin typeface="Palatino"/>
                <a:cs typeface="Palatino"/>
              </a:rPr>
              <a:t>is an alternating 4-cycle, and so this structure is not suitable.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925" y="2695575"/>
            <a:ext cx="3417172" cy="333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382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7769"/>
            <a:ext cx="7772400" cy="195985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Palatino"/>
                <a:cs typeface="Palatino"/>
              </a:rPr>
              <a:t>If A is </a:t>
            </a:r>
            <a:r>
              <a:rPr lang="en-US" i="1" dirty="0" smtClean="0">
                <a:latin typeface="Palatino"/>
                <a:cs typeface="Palatino"/>
              </a:rPr>
              <a:t>any</a:t>
            </a:r>
            <a:r>
              <a:rPr lang="en-US" dirty="0" smtClean="0">
                <a:latin typeface="Palatino"/>
                <a:cs typeface="Palatino"/>
              </a:rPr>
              <a:t> </a:t>
            </a:r>
            <a:r>
              <a:rPr lang="en-US" dirty="0" err="1" smtClean="0">
                <a:latin typeface="Palatino"/>
                <a:cs typeface="Palatino"/>
              </a:rPr>
              <a:t>abelian</a:t>
            </a:r>
            <a:r>
              <a:rPr lang="en-US" dirty="0" smtClean="0">
                <a:latin typeface="Palatino"/>
                <a:cs typeface="Palatino"/>
              </a:rPr>
              <a:t> group, the 4-cycle 0 – a</a:t>
            </a:r>
            <a:r>
              <a:rPr lang="en-US" dirty="0">
                <a:latin typeface="Palatino"/>
                <a:cs typeface="Palatino"/>
              </a:rPr>
              <a:t> </a:t>
            </a:r>
            <a:r>
              <a:rPr lang="en-US" dirty="0" smtClean="0">
                <a:latin typeface="Palatino"/>
                <a:cs typeface="Palatino"/>
              </a:rPr>
              <a:t>– </a:t>
            </a:r>
            <a:r>
              <a:rPr lang="en-US" dirty="0" err="1" smtClean="0">
                <a:latin typeface="Palatino"/>
                <a:cs typeface="Palatino"/>
              </a:rPr>
              <a:t>a+c</a:t>
            </a:r>
            <a:r>
              <a:rPr lang="en-US" dirty="0" smtClean="0">
                <a:latin typeface="Palatino"/>
                <a:cs typeface="Palatino"/>
              </a:rPr>
              <a:t> </a:t>
            </a:r>
            <a:r>
              <a:rPr lang="en-US" dirty="0">
                <a:latin typeface="Palatino"/>
                <a:cs typeface="Palatino"/>
              </a:rPr>
              <a:t> – </a:t>
            </a:r>
            <a:r>
              <a:rPr lang="en-US" dirty="0" smtClean="0">
                <a:latin typeface="Palatino"/>
                <a:cs typeface="Palatino"/>
              </a:rPr>
              <a:t>c</a:t>
            </a:r>
            <a:r>
              <a:rPr lang="en-US" dirty="0">
                <a:latin typeface="Palatino"/>
                <a:cs typeface="Palatino"/>
              </a:rPr>
              <a:t> – </a:t>
            </a:r>
            <a:r>
              <a:rPr lang="en-US" dirty="0" smtClean="0">
                <a:latin typeface="Palatino"/>
                <a:cs typeface="Palatino"/>
              </a:rPr>
              <a:t>0 is alternating and so the structure cannot be suitable.</a:t>
            </a:r>
            <a:endParaRPr lang="en-US" i="1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947259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7769"/>
            <a:ext cx="7772400" cy="3515606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Palatino"/>
                <a:cs typeface="Palatino"/>
              </a:rPr>
              <a:t>In general, if A is a group generated by a, b, c, d and R = {a, b}, G = {c, d} generate the red and green edges, then the structure is smooth if and only if RG ≠GR.</a:t>
            </a:r>
            <a:endParaRPr lang="en-US" sz="3600" i="1" dirty="0">
              <a:latin typeface="Palatino"/>
              <a:cs typeface="Palatino"/>
            </a:endParaRPr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>
            <a:off x="685784" y="4143375"/>
            <a:ext cx="7294274" cy="177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latin typeface="Palatino"/>
                <a:cs typeface="Palatino"/>
              </a:rPr>
              <a:t>And this happens if and only if RG and GR are disjoint!</a:t>
            </a:r>
            <a:endParaRPr lang="en-US" sz="36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019519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7769"/>
            <a:ext cx="7772400" cy="2074791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Palatino"/>
                <a:cs typeface="Palatino"/>
              </a:rPr>
              <a:t>Special case:   A = </a:t>
            </a:r>
            <a:r>
              <a:rPr lang="en-US" sz="3600" dirty="0" err="1" smtClean="0">
                <a:latin typeface="Palatino"/>
                <a:cs typeface="Palatino"/>
              </a:rPr>
              <a:t>D</a:t>
            </a:r>
            <a:r>
              <a:rPr lang="en-US" sz="3600" baseline="-25000" dirty="0" err="1" smtClean="0">
                <a:latin typeface="Palatino"/>
                <a:cs typeface="Palatino"/>
              </a:rPr>
              <a:t>n</a:t>
            </a:r>
            <a:r>
              <a:rPr lang="en-US" sz="3600" dirty="0" smtClean="0">
                <a:latin typeface="Palatino"/>
                <a:cs typeface="Palatino"/>
              </a:rPr>
              <a:t> </a:t>
            </a:r>
            <a:br>
              <a:rPr lang="en-US" sz="3600" dirty="0" smtClean="0">
                <a:latin typeface="Palatino"/>
                <a:cs typeface="Palatino"/>
              </a:rPr>
            </a:br>
            <a:r>
              <a:rPr lang="en-US" sz="3600" dirty="0" smtClean="0">
                <a:latin typeface="Palatino"/>
                <a:cs typeface="Palatino"/>
              </a:rPr>
              <a:t>= &lt;</a:t>
            </a:r>
            <a:r>
              <a:rPr lang="en-US" sz="3600" dirty="0" err="1" smtClean="0">
                <a:latin typeface="Symbol" charset="2"/>
                <a:cs typeface="Symbol" charset="2"/>
              </a:rPr>
              <a:t>ρ</a:t>
            </a:r>
            <a:r>
              <a:rPr lang="en-US" sz="3600" dirty="0" smtClean="0">
                <a:latin typeface="Symbol" charset="2"/>
                <a:cs typeface="Symbol" charset="2"/>
              </a:rPr>
              <a:t>, </a:t>
            </a:r>
            <a:r>
              <a:rPr lang="en-US" sz="3600" dirty="0" err="1" smtClean="0">
                <a:latin typeface="Symbol" charset="2"/>
                <a:cs typeface="Symbol" charset="2"/>
              </a:rPr>
              <a:t>τ</a:t>
            </a:r>
            <a:r>
              <a:rPr lang="en-US" sz="3600" dirty="0" err="1" smtClean="0">
                <a:latin typeface="Palatino"/>
                <a:cs typeface="Palatino"/>
              </a:rPr>
              <a:t>|Id</a:t>
            </a:r>
            <a:r>
              <a:rPr lang="en-US" sz="3600" dirty="0" smtClean="0">
                <a:latin typeface="Palatino"/>
                <a:cs typeface="Palatino"/>
              </a:rPr>
              <a:t> = </a:t>
            </a:r>
            <a:r>
              <a:rPr lang="en-US" sz="3600" dirty="0" err="1">
                <a:latin typeface="Symbol" charset="2"/>
                <a:cs typeface="Symbol" charset="2"/>
              </a:rPr>
              <a:t>ρ</a:t>
            </a:r>
            <a:r>
              <a:rPr lang="en-US" sz="3600" baseline="30000" dirty="0" err="1" smtClean="0">
                <a:latin typeface="Palatino"/>
                <a:cs typeface="Palatino"/>
              </a:rPr>
              <a:t>n</a:t>
            </a:r>
            <a:r>
              <a:rPr lang="en-US" sz="3600" dirty="0" smtClean="0">
                <a:latin typeface="Palatino"/>
                <a:cs typeface="Palatino"/>
              </a:rPr>
              <a:t> = </a:t>
            </a:r>
            <a:r>
              <a:rPr lang="en-US" sz="3600" dirty="0">
                <a:latin typeface="Symbol" charset="2"/>
                <a:cs typeface="Symbol" charset="2"/>
              </a:rPr>
              <a:t>τ</a:t>
            </a:r>
            <a:r>
              <a:rPr lang="en-US" sz="3600" baseline="30000" dirty="0" smtClean="0">
                <a:latin typeface="Palatino"/>
                <a:cs typeface="Palatino"/>
              </a:rPr>
              <a:t>2</a:t>
            </a:r>
            <a:r>
              <a:rPr lang="en-US" sz="3600" dirty="0" smtClean="0">
                <a:latin typeface="Palatino"/>
                <a:cs typeface="Palatino"/>
              </a:rPr>
              <a:t> = (</a:t>
            </a:r>
            <a:r>
              <a:rPr lang="en-US" sz="3600" dirty="0" err="1" smtClean="0">
                <a:latin typeface="Symbol" charset="2"/>
                <a:cs typeface="Symbol" charset="2"/>
              </a:rPr>
              <a:t>ρτ</a:t>
            </a:r>
            <a:r>
              <a:rPr lang="en-US" sz="3600" dirty="0" smtClean="0">
                <a:latin typeface="Palatino"/>
                <a:cs typeface="Palatino"/>
              </a:rPr>
              <a:t>)</a:t>
            </a:r>
            <a:r>
              <a:rPr lang="en-US" sz="3600" baseline="30000" dirty="0" smtClean="0">
                <a:latin typeface="Palatino"/>
                <a:cs typeface="Palatino"/>
              </a:rPr>
              <a:t>2</a:t>
            </a:r>
            <a:r>
              <a:rPr lang="en-US" sz="3600" dirty="0" smtClean="0">
                <a:latin typeface="Palatino"/>
                <a:cs typeface="Palatino"/>
              </a:rPr>
              <a:t>&gt;.</a:t>
            </a:r>
            <a:br>
              <a:rPr lang="en-US" sz="3600" dirty="0" smtClean="0">
                <a:latin typeface="Palatino"/>
                <a:cs typeface="Palatino"/>
              </a:rPr>
            </a:br>
            <a:r>
              <a:rPr lang="en-US" sz="3600" dirty="0" smtClean="0">
                <a:latin typeface="Palatino"/>
                <a:cs typeface="Palatino"/>
              </a:rPr>
              <a:t>R = {</a:t>
            </a:r>
            <a:r>
              <a:rPr lang="en-US" sz="3600" dirty="0" err="1">
                <a:latin typeface="Symbol" charset="2"/>
                <a:cs typeface="Symbol" charset="2"/>
              </a:rPr>
              <a:t>τ</a:t>
            </a:r>
            <a:r>
              <a:rPr lang="en-US" sz="3600" dirty="0" smtClean="0">
                <a:latin typeface="Palatino"/>
                <a:cs typeface="Palatino"/>
              </a:rPr>
              <a:t>,</a:t>
            </a:r>
            <a:r>
              <a:rPr lang="en-US" sz="3600" dirty="0">
                <a:latin typeface="Symbol" charset="2"/>
                <a:cs typeface="Symbol" charset="2"/>
              </a:rPr>
              <a:t> </a:t>
            </a:r>
            <a:r>
              <a:rPr lang="en-US" sz="3600" dirty="0" err="1" smtClean="0">
                <a:latin typeface="Symbol" charset="2"/>
                <a:cs typeface="Symbol" charset="2"/>
              </a:rPr>
              <a:t>τρ</a:t>
            </a:r>
            <a:r>
              <a:rPr lang="en-US" sz="3600" baseline="30000" dirty="0" err="1" smtClean="0">
                <a:latin typeface="Palatino"/>
                <a:cs typeface="Palatino"/>
              </a:rPr>
              <a:t>c</a:t>
            </a:r>
            <a:r>
              <a:rPr lang="en-US" sz="3600" dirty="0" smtClean="0">
                <a:latin typeface="Palatino"/>
                <a:cs typeface="Palatino"/>
              </a:rPr>
              <a:t> }, G ={</a:t>
            </a:r>
            <a:r>
              <a:rPr lang="en-US" sz="3600" dirty="0" err="1" smtClean="0">
                <a:latin typeface="Symbol" charset="2"/>
                <a:cs typeface="Symbol" charset="2"/>
              </a:rPr>
              <a:t>τρ</a:t>
            </a:r>
            <a:r>
              <a:rPr lang="en-US" sz="3600" baseline="30000" dirty="0" err="1" smtClean="0">
                <a:latin typeface="Palatino"/>
                <a:cs typeface="Palatino"/>
              </a:rPr>
              <a:t>d</a:t>
            </a:r>
            <a:r>
              <a:rPr lang="en-US" sz="3600" dirty="0" smtClean="0">
                <a:latin typeface="Palatino"/>
                <a:cs typeface="Palatino"/>
              </a:rPr>
              <a:t>,</a:t>
            </a:r>
            <a:r>
              <a:rPr lang="en-US" sz="3600" dirty="0" smtClean="0">
                <a:latin typeface="Symbol" charset="2"/>
                <a:cs typeface="Symbol" charset="2"/>
              </a:rPr>
              <a:t> </a:t>
            </a:r>
            <a:r>
              <a:rPr lang="en-US" sz="3600" dirty="0" err="1" smtClean="0">
                <a:latin typeface="Symbol" charset="2"/>
                <a:cs typeface="Symbol" charset="2"/>
              </a:rPr>
              <a:t>τρ</a:t>
            </a:r>
            <a:r>
              <a:rPr lang="en-US" sz="3600" baseline="30000" dirty="0" err="1">
                <a:latin typeface="Palatino"/>
                <a:cs typeface="Palatino"/>
              </a:rPr>
              <a:t>e</a:t>
            </a:r>
            <a:r>
              <a:rPr lang="en-US" sz="3600" dirty="0" smtClean="0">
                <a:latin typeface="Palatino"/>
                <a:cs typeface="Palatino"/>
              </a:rPr>
              <a:t> }</a:t>
            </a:r>
            <a:endParaRPr lang="en-US" sz="3600" i="1" dirty="0">
              <a:latin typeface="Palatino"/>
              <a:cs typeface="Palatino"/>
            </a:endParaRPr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>
            <a:off x="523224" y="2568575"/>
            <a:ext cx="7294274" cy="129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latin typeface="Palatino"/>
                <a:cs typeface="Palatino"/>
              </a:rPr>
              <a:t>Shorthand is:</a:t>
            </a:r>
          </a:p>
          <a:p>
            <a:r>
              <a:rPr lang="en-US" sz="3600" dirty="0" smtClean="0">
                <a:latin typeface="Palatino"/>
                <a:cs typeface="Palatino"/>
              </a:rPr>
              <a:t>A</a:t>
            </a:r>
            <a:r>
              <a:rPr lang="en-US" sz="3600" baseline="-25000" dirty="0" smtClean="0">
                <a:latin typeface="Palatino"/>
                <a:cs typeface="Palatino"/>
              </a:rPr>
              <a:t>i</a:t>
            </a:r>
            <a:r>
              <a:rPr lang="en-US" sz="3600" dirty="0" smtClean="0">
                <a:latin typeface="Palatino"/>
                <a:cs typeface="Palatino"/>
              </a:rPr>
              <a:t> = </a:t>
            </a:r>
            <a:r>
              <a:rPr lang="en-US" sz="3600" dirty="0" err="1" smtClean="0">
                <a:latin typeface="Symbol" charset="2"/>
                <a:cs typeface="Symbol" charset="2"/>
              </a:rPr>
              <a:t>ρ</a:t>
            </a:r>
            <a:r>
              <a:rPr lang="en-US" sz="3600" baseline="30000" dirty="0" err="1" smtClean="0">
                <a:latin typeface="Palatino"/>
                <a:cs typeface="Palatino"/>
              </a:rPr>
              <a:t>i</a:t>
            </a:r>
            <a:r>
              <a:rPr lang="en-US" sz="3600" dirty="0" smtClean="0">
                <a:latin typeface="Palatino"/>
                <a:cs typeface="Palatino"/>
              </a:rPr>
              <a:t>,  B</a:t>
            </a:r>
            <a:r>
              <a:rPr lang="en-US" sz="3600" baseline="-25000" dirty="0" smtClean="0">
                <a:latin typeface="Palatino"/>
                <a:cs typeface="Palatino"/>
              </a:rPr>
              <a:t>i</a:t>
            </a:r>
            <a:r>
              <a:rPr lang="en-US" sz="3600" dirty="0" smtClean="0">
                <a:latin typeface="Palatino"/>
                <a:cs typeface="Palatino"/>
              </a:rPr>
              <a:t> = </a:t>
            </a:r>
            <a:r>
              <a:rPr lang="en-US" sz="3600" dirty="0" err="1" smtClean="0">
                <a:latin typeface="Symbol" charset="2"/>
                <a:cs typeface="Symbol" charset="2"/>
              </a:rPr>
              <a:t>τρ</a:t>
            </a:r>
            <a:r>
              <a:rPr lang="en-US" sz="3600" baseline="30000" dirty="0" err="1" smtClean="0">
                <a:latin typeface="Palatino"/>
                <a:cs typeface="Palatino"/>
              </a:rPr>
              <a:t>i</a:t>
            </a:r>
            <a:endParaRPr lang="en-US" sz="3600" dirty="0">
              <a:latin typeface="Palatino"/>
              <a:cs typeface="Palatino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75624" y="4001135"/>
            <a:ext cx="7294274" cy="129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latin typeface="Palatino"/>
                <a:cs typeface="Palatino"/>
              </a:rPr>
              <a:t>We call this LR structure</a:t>
            </a:r>
          </a:p>
          <a:p>
            <a:r>
              <a:rPr lang="en-US" sz="3600" dirty="0" err="1" smtClean="0">
                <a:latin typeface="Palatino"/>
                <a:cs typeface="Palatino"/>
              </a:rPr>
              <a:t>DihLR</a:t>
            </a:r>
            <a:r>
              <a:rPr lang="en-US" sz="3600" baseline="-25000" dirty="0" err="1" smtClean="0">
                <a:latin typeface="Palatino"/>
                <a:cs typeface="Palatino"/>
              </a:rPr>
              <a:t>n</a:t>
            </a:r>
            <a:r>
              <a:rPr lang="en-US" sz="3600" dirty="0" smtClean="0">
                <a:latin typeface="Palatino"/>
                <a:cs typeface="Palatino"/>
              </a:rPr>
              <a:t>({0, c}, {d, e})</a:t>
            </a:r>
            <a:endParaRPr lang="en-US" sz="36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319644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7769"/>
            <a:ext cx="6870700" cy="3515606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Palatino"/>
                <a:cs typeface="Palatino"/>
              </a:rPr>
              <a:t>Then A</a:t>
            </a:r>
            <a:r>
              <a:rPr lang="en-US" sz="3600" baseline="-25000" dirty="0">
                <a:latin typeface="Palatino"/>
                <a:cs typeface="Palatino"/>
              </a:rPr>
              <a:t>i</a:t>
            </a:r>
            <a:r>
              <a:rPr lang="en-US" sz="3600" dirty="0">
                <a:latin typeface="Palatino"/>
                <a:cs typeface="Palatino"/>
              </a:rPr>
              <a:t> </a:t>
            </a:r>
            <a:r>
              <a:rPr lang="en-US" sz="3600" dirty="0" smtClean="0">
                <a:latin typeface="Palatino"/>
                <a:cs typeface="Palatino"/>
              </a:rPr>
              <a:t>is red-connected to </a:t>
            </a:r>
            <a:r>
              <a:rPr lang="en-US" sz="3600" dirty="0">
                <a:latin typeface="Palatino"/>
                <a:cs typeface="Palatino"/>
              </a:rPr>
              <a:t>B</a:t>
            </a:r>
            <a:r>
              <a:rPr lang="en-US" sz="3600" baseline="-25000" dirty="0">
                <a:latin typeface="Palatino"/>
                <a:cs typeface="Palatino"/>
              </a:rPr>
              <a:t>i</a:t>
            </a:r>
            <a:r>
              <a:rPr lang="en-US" sz="3600" dirty="0" smtClean="0">
                <a:latin typeface="Palatino"/>
                <a:cs typeface="Palatino"/>
              </a:rPr>
              <a:t> and </a:t>
            </a:r>
            <a:r>
              <a:rPr lang="en-US" sz="3600" dirty="0" err="1" smtClean="0">
                <a:latin typeface="Palatino"/>
                <a:cs typeface="Palatino"/>
              </a:rPr>
              <a:t>B</a:t>
            </a:r>
            <a:r>
              <a:rPr lang="en-US" sz="3600" baseline="-25000" dirty="0" err="1" smtClean="0">
                <a:latin typeface="Palatino"/>
                <a:cs typeface="Palatino"/>
              </a:rPr>
              <a:t>i+c</a:t>
            </a:r>
            <a:r>
              <a:rPr lang="en-US" sz="3600" dirty="0">
                <a:latin typeface="Palatino"/>
                <a:cs typeface="Palatino"/>
              </a:rPr>
              <a:t> </a:t>
            </a:r>
            <a:r>
              <a:rPr lang="en-US" sz="3600" dirty="0" smtClean="0">
                <a:latin typeface="Palatino"/>
                <a:cs typeface="Palatino"/>
              </a:rPr>
              <a:t>, and green-connected to </a:t>
            </a:r>
            <a:r>
              <a:rPr lang="en-US" sz="3600" dirty="0" err="1" smtClean="0">
                <a:latin typeface="Palatino"/>
                <a:cs typeface="Palatino"/>
              </a:rPr>
              <a:t>B</a:t>
            </a:r>
            <a:r>
              <a:rPr lang="en-US" sz="3600" baseline="-25000" dirty="0" err="1" smtClean="0">
                <a:latin typeface="Palatino"/>
                <a:cs typeface="Palatino"/>
              </a:rPr>
              <a:t>i+d</a:t>
            </a:r>
            <a:r>
              <a:rPr lang="en-US" sz="3600" dirty="0" smtClean="0">
                <a:latin typeface="Palatino"/>
                <a:cs typeface="Palatino"/>
              </a:rPr>
              <a:t> </a:t>
            </a:r>
            <a:r>
              <a:rPr lang="en-US" sz="3600" dirty="0">
                <a:latin typeface="Palatino"/>
                <a:cs typeface="Palatino"/>
              </a:rPr>
              <a:t>and </a:t>
            </a:r>
            <a:r>
              <a:rPr lang="en-US" sz="3600" dirty="0" err="1">
                <a:latin typeface="Palatino"/>
                <a:cs typeface="Palatino"/>
              </a:rPr>
              <a:t>B</a:t>
            </a:r>
            <a:r>
              <a:rPr lang="en-US" sz="3600" baseline="-25000" dirty="0" err="1">
                <a:latin typeface="Palatino"/>
                <a:cs typeface="Palatino"/>
              </a:rPr>
              <a:t>i</a:t>
            </a:r>
            <a:r>
              <a:rPr lang="en-US" sz="3600" baseline="-25000" dirty="0" err="1" smtClean="0">
                <a:latin typeface="Palatino"/>
                <a:cs typeface="Palatino"/>
              </a:rPr>
              <a:t>+e</a:t>
            </a:r>
            <a:r>
              <a:rPr lang="en-US" sz="3600" dirty="0" smtClean="0">
                <a:latin typeface="Palatino"/>
                <a:cs typeface="Palatino"/>
              </a:rPr>
              <a:t>. </a:t>
            </a:r>
            <a:endParaRPr lang="en-US" sz="3600" i="1" dirty="0">
              <a:latin typeface="Palatino"/>
              <a:cs typeface="Palatino"/>
            </a:endParaRPr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>
            <a:off x="685784" y="3648075"/>
            <a:ext cx="7294274" cy="177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Palatino"/>
                <a:cs typeface="Palatino"/>
              </a:rPr>
              <a:t>Then </a:t>
            </a:r>
            <a:r>
              <a:rPr lang="en-US" sz="3600" dirty="0" err="1">
                <a:latin typeface="Palatino"/>
                <a:cs typeface="Palatino"/>
              </a:rPr>
              <a:t>DihLR</a:t>
            </a:r>
            <a:r>
              <a:rPr lang="en-US" sz="3600" baseline="-25000" dirty="0" err="1">
                <a:latin typeface="Palatino"/>
                <a:cs typeface="Palatino"/>
              </a:rPr>
              <a:t>n</a:t>
            </a:r>
            <a:r>
              <a:rPr lang="en-US" sz="3600" dirty="0">
                <a:latin typeface="Palatino"/>
                <a:cs typeface="Palatino"/>
              </a:rPr>
              <a:t>({0, c}, {d, e})</a:t>
            </a:r>
          </a:p>
          <a:p>
            <a:r>
              <a:rPr lang="en-US" sz="3600" dirty="0" smtClean="0">
                <a:latin typeface="Palatino"/>
                <a:cs typeface="Palatino"/>
              </a:rPr>
              <a:t> has </a:t>
            </a:r>
            <a:r>
              <a:rPr lang="en-US" sz="3600" dirty="0" err="1" smtClean="0">
                <a:latin typeface="Palatino"/>
                <a:cs typeface="Palatino"/>
              </a:rPr>
              <a:t>Cayley</a:t>
            </a:r>
            <a:r>
              <a:rPr lang="en-US" sz="3600" dirty="0" smtClean="0">
                <a:latin typeface="Palatino"/>
                <a:cs typeface="Palatino"/>
              </a:rPr>
              <a:t> swappers if c = r, d = 1, e = 1-s, where 1 = r</a:t>
            </a:r>
            <a:r>
              <a:rPr lang="en-US" sz="3600" baseline="30000" dirty="0" smtClean="0">
                <a:latin typeface="Palatino"/>
                <a:cs typeface="Palatino"/>
              </a:rPr>
              <a:t>2</a:t>
            </a:r>
            <a:r>
              <a:rPr lang="en-US" sz="3600" dirty="0" smtClean="0">
                <a:latin typeface="Palatino"/>
                <a:cs typeface="Palatino"/>
              </a:rPr>
              <a:t> = s</a:t>
            </a:r>
            <a:r>
              <a:rPr lang="en-US" sz="3600" baseline="30000" dirty="0" smtClean="0">
                <a:latin typeface="Palatino"/>
                <a:cs typeface="Palatino"/>
              </a:rPr>
              <a:t>2</a:t>
            </a:r>
            <a:r>
              <a:rPr lang="en-US" sz="3600" dirty="0" smtClean="0">
                <a:latin typeface="Palatino"/>
                <a:cs typeface="Palatino"/>
              </a:rPr>
              <a:t>, (r-1)(s-1) = 0 </a:t>
            </a:r>
            <a:endParaRPr lang="en-US" sz="3600" dirty="0">
              <a:latin typeface="Palatino"/>
              <a:cs typeface="Palatino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180080" y="5191760"/>
            <a:ext cx="2316480" cy="680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" dirty="0" smtClean="0">
                <a:latin typeface="Palatino"/>
                <a:cs typeface="Palatino"/>
              </a:rPr>
              <a:t>and r, s ≠ ±1, r ≠ ±s</a:t>
            </a:r>
            <a:r>
              <a:rPr lang="en-US" sz="3600" dirty="0" smtClean="0">
                <a:latin typeface="Palatino"/>
                <a:cs typeface="Palatino"/>
              </a:rPr>
              <a:t>  </a:t>
            </a:r>
            <a:endParaRPr lang="en-US" sz="36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315027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9620" y="3422651"/>
            <a:ext cx="2319514" cy="19817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7769"/>
            <a:ext cx="7772400" cy="245267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Palatino"/>
                <a:cs typeface="Palatino"/>
              </a:rPr>
              <a:t>A </a:t>
            </a:r>
            <a:r>
              <a:rPr lang="en-US" i="1" dirty="0" smtClean="0">
                <a:latin typeface="Palatino"/>
                <a:cs typeface="Palatino"/>
              </a:rPr>
              <a:t>tetravalent graph </a:t>
            </a:r>
            <a:r>
              <a:rPr lang="en-US" dirty="0" smtClean="0">
                <a:latin typeface="Palatino"/>
                <a:cs typeface="Palatino"/>
              </a:rPr>
              <a:t>is a graph in which every vertex has valence (degree) 4.</a:t>
            </a:r>
            <a:endParaRPr lang="en-US" dirty="0">
              <a:latin typeface="Palatino"/>
              <a:cs typeface="Palatino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3433" y="3080443"/>
            <a:ext cx="2933700" cy="257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500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7769"/>
            <a:ext cx="5765800" cy="2389751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Palatino"/>
                <a:cs typeface="Palatino"/>
              </a:rPr>
              <a:t>And </a:t>
            </a:r>
            <a:r>
              <a:rPr lang="en-US" sz="3600" dirty="0" err="1" smtClean="0">
                <a:latin typeface="Palatino"/>
                <a:cs typeface="Palatino"/>
              </a:rPr>
              <a:t>DihLR</a:t>
            </a:r>
            <a:r>
              <a:rPr lang="en-US" sz="3600" baseline="-25000" dirty="0" err="1" smtClean="0">
                <a:latin typeface="Palatino"/>
                <a:cs typeface="Palatino"/>
              </a:rPr>
              <a:t>n</a:t>
            </a:r>
            <a:r>
              <a:rPr lang="en-US" sz="3600" dirty="0">
                <a:latin typeface="Palatino"/>
                <a:cs typeface="Palatino"/>
              </a:rPr>
              <a:t>({0, c}, {d, e})</a:t>
            </a:r>
            <a:br>
              <a:rPr lang="en-US" sz="3600" dirty="0">
                <a:latin typeface="Palatino"/>
                <a:cs typeface="Palatino"/>
              </a:rPr>
            </a:br>
            <a:r>
              <a:rPr lang="en-US" sz="3600" dirty="0">
                <a:latin typeface="Palatino"/>
                <a:cs typeface="Palatino"/>
              </a:rPr>
              <a:t> has </a:t>
            </a:r>
            <a:r>
              <a:rPr lang="en-US" sz="3600" dirty="0" smtClean="0">
                <a:latin typeface="Palatino"/>
                <a:cs typeface="Palatino"/>
              </a:rPr>
              <a:t>a non-</a:t>
            </a:r>
            <a:r>
              <a:rPr lang="en-US" sz="3600" dirty="0" err="1" smtClean="0">
                <a:latin typeface="Palatino"/>
                <a:cs typeface="Palatino"/>
              </a:rPr>
              <a:t>Cayley</a:t>
            </a:r>
            <a:r>
              <a:rPr lang="en-US" sz="3600" dirty="0" smtClean="0">
                <a:latin typeface="Palatino"/>
                <a:cs typeface="Palatino"/>
              </a:rPr>
              <a:t> swapper only if </a:t>
            </a:r>
            <a:r>
              <a:rPr lang="en-US" sz="3600" dirty="0">
                <a:latin typeface="Palatino"/>
                <a:cs typeface="Palatino"/>
              </a:rPr>
              <a:t>c = </a:t>
            </a:r>
            <a:r>
              <a:rPr lang="en-US" sz="3600" dirty="0" smtClean="0">
                <a:latin typeface="Palatino"/>
                <a:cs typeface="Palatino"/>
              </a:rPr>
              <a:t>n/2.</a:t>
            </a:r>
            <a:endParaRPr lang="en-US" sz="3600" dirty="0">
              <a:latin typeface="Palatino"/>
              <a:cs typeface="Palatino"/>
            </a:endParaRPr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>
            <a:off x="685784" y="4143375"/>
            <a:ext cx="7294274" cy="177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latin typeface="Palatino"/>
                <a:cs typeface="Palatino"/>
              </a:rPr>
              <a:t>Example: DihLR</a:t>
            </a:r>
            <a:r>
              <a:rPr lang="en-US" sz="3600" baseline="-25000" dirty="0" smtClean="0">
                <a:latin typeface="Palatino"/>
                <a:cs typeface="Palatino"/>
              </a:rPr>
              <a:t>4k</a:t>
            </a:r>
            <a:r>
              <a:rPr lang="en-US" sz="3600" dirty="0" smtClean="0">
                <a:latin typeface="Palatino"/>
                <a:cs typeface="Palatino"/>
              </a:rPr>
              <a:t>(</a:t>
            </a:r>
            <a:r>
              <a:rPr lang="en-US" sz="3600" dirty="0">
                <a:latin typeface="Palatino"/>
                <a:cs typeface="Palatino"/>
              </a:rPr>
              <a:t>{0, </a:t>
            </a:r>
            <a:r>
              <a:rPr lang="en-US" sz="3600" dirty="0" smtClean="0">
                <a:latin typeface="Palatino"/>
                <a:cs typeface="Palatino"/>
              </a:rPr>
              <a:t>2k}</a:t>
            </a:r>
            <a:r>
              <a:rPr lang="en-US" sz="3600" dirty="0">
                <a:latin typeface="Palatino"/>
                <a:cs typeface="Palatino"/>
              </a:rPr>
              <a:t>, </a:t>
            </a:r>
            <a:r>
              <a:rPr lang="en-US" sz="3600" dirty="0" smtClean="0">
                <a:latin typeface="Palatino"/>
                <a:cs typeface="Palatino"/>
              </a:rPr>
              <a:t>{1, 1-k}</a:t>
            </a:r>
            <a:r>
              <a:rPr lang="en-US" sz="3600" dirty="0">
                <a:latin typeface="Palatino"/>
                <a:cs typeface="Palatino"/>
              </a:rPr>
              <a:t>)</a:t>
            </a:r>
            <a:br>
              <a:rPr lang="en-US" sz="3600" dirty="0">
                <a:latin typeface="Palatino"/>
                <a:cs typeface="Palatino"/>
              </a:rPr>
            </a:br>
            <a:endParaRPr lang="en-US" sz="36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816313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1133416" y="2311182"/>
            <a:ext cx="2336800" cy="566855"/>
            <a:chOff x="1156659" y="1168401"/>
            <a:chExt cx="2336800" cy="566855"/>
          </a:xfrm>
        </p:grpSpPr>
        <p:sp>
          <p:nvSpPr>
            <p:cNvPr id="76" name="Freeform 75"/>
            <p:cNvSpPr/>
            <p:nvPr/>
          </p:nvSpPr>
          <p:spPr>
            <a:xfrm rot="10800000">
              <a:off x="1156659" y="1168401"/>
              <a:ext cx="2336800" cy="381000"/>
            </a:xfrm>
            <a:custGeom>
              <a:avLst/>
              <a:gdLst>
                <a:gd name="connsiteX0" fmla="*/ 0 w 2336800"/>
                <a:gd name="connsiteY0" fmla="*/ 381000 h 381000"/>
                <a:gd name="connsiteX1" fmla="*/ 1117600 w 2336800"/>
                <a:gd name="connsiteY1" fmla="*/ 0 h 381000"/>
                <a:gd name="connsiteX2" fmla="*/ 2336800 w 2336800"/>
                <a:gd name="connsiteY2" fmla="*/ 381000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36800" h="381000">
                  <a:moveTo>
                    <a:pt x="0" y="381000"/>
                  </a:moveTo>
                  <a:lnTo>
                    <a:pt x="1117600" y="0"/>
                  </a:lnTo>
                  <a:lnTo>
                    <a:pt x="2336800" y="381000"/>
                  </a:lnTo>
                </a:path>
              </a:pathLst>
            </a:cu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2027626" y="1405056"/>
              <a:ext cx="575876" cy="330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020240" y="1344758"/>
              <a:ext cx="7534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Palatino"/>
                  <a:cs typeface="Palatino"/>
                </a:rPr>
                <a:t>A</a:t>
              </a:r>
              <a:r>
                <a:rPr lang="en-US" baseline="-25000" dirty="0" smtClean="0">
                  <a:latin typeface="Palatino"/>
                  <a:cs typeface="Palatino"/>
                </a:rPr>
                <a:t>i+2k</a:t>
              </a:r>
              <a:endParaRPr lang="en-US" baseline="-25000" dirty="0">
                <a:latin typeface="Palatino"/>
                <a:cs typeface="Palatino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849172" y="1659499"/>
            <a:ext cx="2947261" cy="777512"/>
            <a:chOff x="872415" y="516718"/>
            <a:chExt cx="2947261" cy="777512"/>
          </a:xfrm>
        </p:grpSpPr>
        <p:sp>
          <p:nvSpPr>
            <p:cNvPr id="73" name="Freeform 72"/>
            <p:cNvSpPr/>
            <p:nvPr/>
          </p:nvSpPr>
          <p:spPr>
            <a:xfrm>
              <a:off x="1130300" y="736600"/>
              <a:ext cx="2336800" cy="381000"/>
            </a:xfrm>
            <a:custGeom>
              <a:avLst/>
              <a:gdLst>
                <a:gd name="connsiteX0" fmla="*/ 0 w 2336800"/>
                <a:gd name="connsiteY0" fmla="*/ 381000 h 381000"/>
                <a:gd name="connsiteX1" fmla="*/ 1117600 w 2336800"/>
                <a:gd name="connsiteY1" fmla="*/ 0 h 381000"/>
                <a:gd name="connsiteX2" fmla="*/ 2336800 w 2336800"/>
                <a:gd name="connsiteY2" fmla="*/ 381000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36800" h="381000">
                  <a:moveTo>
                    <a:pt x="0" y="381000"/>
                  </a:moveTo>
                  <a:lnTo>
                    <a:pt x="1117600" y="0"/>
                  </a:lnTo>
                  <a:lnTo>
                    <a:pt x="2336800" y="381000"/>
                  </a:lnTo>
                </a:path>
              </a:pathLst>
            </a:cu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167830" y="943113"/>
              <a:ext cx="651846" cy="330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872415" y="964030"/>
              <a:ext cx="552159" cy="330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1980323" y="577016"/>
              <a:ext cx="575876" cy="330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892161" y="906967"/>
              <a:ext cx="5446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Palatino"/>
                  <a:cs typeface="Palatino"/>
                </a:rPr>
                <a:t>B</a:t>
              </a:r>
              <a:r>
                <a:rPr lang="en-US" baseline="-25000" dirty="0">
                  <a:latin typeface="Palatino"/>
                  <a:cs typeface="Palatino"/>
                </a:rPr>
                <a:t>i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181601" y="886050"/>
              <a:ext cx="6357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Palatino"/>
                  <a:cs typeface="Palatino"/>
                </a:rPr>
                <a:t>B</a:t>
              </a:r>
              <a:r>
                <a:rPr lang="en-US" baseline="-25000" dirty="0" smtClean="0">
                  <a:latin typeface="Palatino"/>
                  <a:cs typeface="Palatino"/>
                </a:rPr>
                <a:t>i+2k</a:t>
              </a:r>
              <a:endParaRPr lang="en-US" baseline="-25000" dirty="0">
                <a:latin typeface="Palatino"/>
                <a:cs typeface="Palatino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972937" y="516718"/>
              <a:ext cx="6454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Palatino"/>
                  <a:cs typeface="Palatino"/>
                </a:rPr>
                <a:t>A</a:t>
              </a:r>
              <a:r>
                <a:rPr lang="en-US" baseline="-25000" dirty="0" smtClean="0">
                  <a:latin typeface="Palatino"/>
                  <a:cs typeface="Palatino"/>
                </a:rPr>
                <a:t>i</a:t>
              </a:r>
              <a:endParaRPr lang="en-US" baseline="-25000" dirty="0">
                <a:latin typeface="Palatino"/>
                <a:cs typeface="Palatino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718927" y="1659499"/>
            <a:ext cx="2833211" cy="777761"/>
            <a:chOff x="4742170" y="516718"/>
            <a:chExt cx="2833211" cy="777761"/>
          </a:xfrm>
        </p:grpSpPr>
        <p:sp>
          <p:nvSpPr>
            <p:cNvPr id="74" name="Freeform 73"/>
            <p:cNvSpPr/>
            <p:nvPr/>
          </p:nvSpPr>
          <p:spPr>
            <a:xfrm>
              <a:off x="4925726" y="770544"/>
              <a:ext cx="2336800" cy="381000"/>
            </a:xfrm>
            <a:custGeom>
              <a:avLst/>
              <a:gdLst>
                <a:gd name="connsiteX0" fmla="*/ 0 w 2336800"/>
                <a:gd name="connsiteY0" fmla="*/ 381000 h 381000"/>
                <a:gd name="connsiteX1" fmla="*/ 1117600 w 2336800"/>
                <a:gd name="connsiteY1" fmla="*/ 0 h 381000"/>
                <a:gd name="connsiteX2" fmla="*/ 2336800 w 2336800"/>
                <a:gd name="connsiteY2" fmla="*/ 381000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36800" h="381000">
                  <a:moveTo>
                    <a:pt x="0" y="381000"/>
                  </a:moveTo>
                  <a:lnTo>
                    <a:pt x="1117600" y="0"/>
                  </a:lnTo>
                  <a:lnTo>
                    <a:pt x="2336800" y="381000"/>
                  </a:lnTo>
                </a:path>
              </a:pathLst>
            </a:custGeom>
            <a:ln w="28575" cmpd="sng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5798047" y="561115"/>
              <a:ext cx="575876" cy="330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757333" y="516718"/>
              <a:ext cx="6454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Palatino"/>
                  <a:cs typeface="Palatino"/>
                </a:rPr>
                <a:t>A</a:t>
              </a:r>
              <a:r>
                <a:rPr lang="en-US" baseline="-25000" dirty="0" smtClean="0">
                  <a:latin typeface="Palatino"/>
                  <a:cs typeface="Palatino"/>
                </a:rPr>
                <a:t>i</a:t>
              </a:r>
              <a:endParaRPr lang="en-US" baseline="-25000" dirty="0">
                <a:latin typeface="Palatino"/>
                <a:cs typeface="Palatino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751823" y="964279"/>
              <a:ext cx="823558" cy="330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742170" y="961044"/>
              <a:ext cx="552159" cy="330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761915" y="903981"/>
              <a:ext cx="7625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Palatino"/>
                  <a:cs typeface="Palatino"/>
                </a:rPr>
                <a:t>B</a:t>
              </a:r>
              <a:r>
                <a:rPr lang="en-US" baseline="-25000" dirty="0" smtClean="0">
                  <a:latin typeface="Palatino"/>
                  <a:cs typeface="Palatino"/>
                </a:rPr>
                <a:t>i+1</a:t>
              </a:r>
              <a:endParaRPr lang="en-US" baseline="-25000" dirty="0">
                <a:latin typeface="Palatino"/>
                <a:cs typeface="Palatino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6765595" y="907216"/>
              <a:ext cx="8032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Palatino"/>
                  <a:cs typeface="Palatino"/>
                </a:rPr>
                <a:t>B</a:t>
              </a:r>
              <a:r>
                <a:rPr lang="en-US" baseline="-25000" dirty="0" smtClean="0">
                  <a:latin typeface="Palatino"/>
                  <a:cs typeface="Palatino"/>
                </a:rPr>
                <a:t>i+1-k</a:t>
              </a:r>
              <a:endParaRPr lang="en-US" baseline="-25000" dirty="0">
                <a:latin typeface="Palatino"/>
                <a:cs typeface="Palatino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521190" y="2311182"/>
            <a:ext cx="3030948" cy="777761"/>
            <a:chOff x="4521190" y="2311182"/>
            <a:chExt cx="3030948" cy="777761"/>
          </a:xfrm>
        </p:grpSpPr>
        <p:sp>
          <p:nvSpPr>
            <p:cNvPr id="84" name="Freeform 83"/>
            <p:cNvSpPr/>
            <p:nvPr/>
          </p:nvSpPr>
          <p:spPr>
            <a:xfrm>
              <a:off x="4902483" y="2565008"/>
              <a:ext cx="2336800" cy="381000"/>
            </a:xfrm>
            <a:custGeom>
              <a:avLst/>
              <a:gdLst>
                <a:gd name="connsiteX0" fmla="*/ 0 w 2336800"/>
                <a:gd name="connsiteY0" fmla="*/ 381000 h 381000"/>
                <a:gd name="connsiteX1" fmla="*/ 1117600 w 2336800"/>
                <a:gd name="connsiteY1" fmla="*/ 0 h 381000"/>
                <a:gd name="connsiteX2" fmla="*/ 2336800 w 2336800"/>
                <a:gd name="connsiteY2" fmla="*/ 381000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36800" h="381000">
                  <a:moveTo>
                    <a:pt x="0" y="381000"/>
                  </a:moveTo>
                  <a:lnTo>
                    <a:pt x="1117600" y="0"/>
                  </a:lnTo>
                  <a:lnTo>
                    <a:pt x="2336800" y="381000"/>
                  </a:lnTo>
                </a:path>
              </a:pathLst>
            </a:custGeom>
            <a:ln w="28575" cmpd="sng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5774804" y="2355579"/>
              <a:ext cx="575876" cy="330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734090" y="2311182"/>
              <a:ext cx="6454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Palatino"/>
                  <a:cs typeface="Palatino"/>
                </a:rPr>
                <a:t>A</a:t>
              </a:r>
              <a:r>
                <a:rPr lang="en-US" baseline="-25000" dirty="0" err="1" smtClean="0">
                  <a:latin typeface="Palatino"/>
                  <a:cs typeface="Palatino"/>
                </a:rPr>
                <a:t>i+k</a:t>
              </a:r>
              <a:endParaRPr lang="en-US" baseline="-25000" dirty="0">
                <a:latin typeface="Palatino"/>
                <a:cs typeface="Palatino"/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728580" y="2758743"/>
              <a:ext cx="823558" cy="330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4541521" y="2755508"/>
              <a:ext cx="729566" cy="330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4521190" y="2719611"/>
              <a:ext cx="7625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Palatino"/>
                  <a:cs typeface="Palatino"/>
                </a:rPr>
                <a:t>B</a:t>
              </a:r>
              <a:r>
                <a:rPr lang="en-US" baseline="-25000" dirty="0" smtClean="0">
                  <a:latin typeface="Palatino"/>
                  <a:cs typeface="Palatino"/>
                </a:rPr>
                <a:t>i+k+1</a:t>
              </a:r>
              <a:endParaRPr lang="en-US" baseline="-25000" dirty="0">
                <a:latin typeface="Palatino"/>
                <a:cs typeface="Palatino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742352" y="2701680"/>
              <a:ext cx="8032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Palatino"/>
                  <a:cs typeface="Palatino"/>
                </a:rPr>
                <a:t>B</a:t>
              </a:r>
              <a:r>
                <a:rPr lang="en-US" baseline="-25000" dirty="0" smtClean="0">
                  <a:latin typeface="Palatino"/>
                  <a:cs typeface="Palatino"/>
                </a:rPr>
                <a:t>i+1</a:t>
              </a:r>
              <a:endParaRPr lang="en-US" baseline="-25000" dirty="0">
                <a:latin typeface="Palatino"/>
                <a:cs typeface="Palatino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541521" y="2962865"/>
            <a:ext cx="3010617" cy="777761"/>
            <a:chOff x="4541521" y="2962865"/>
            <a:chExt cx="3010617" cy="777761"/>
          </a:xfrm>
        </p:grpSpPr>
        <p:sp>
          <p:nvSpPr>
            <p:cNvPr id="92" name="Freeform 91"/>
            <p:cNvSpPr/>
            <p:nvPr/>
          </p:nvSpPr>
          <p:spPr>
            <a:xfrm>
              <a:off x="4902483" y="3216691"/>
              <a:ext cx="2336800" cy="381000"/>
            </a:xfrm>
            <a:custGeom>
              <a:avLst/>
              <a:gdLst>
                <a:gd name="connsiteX0" fmla="*/ 0 w 2336800"/>
                <a:gd name="connsiteY0" fmla="*/ 381000 h 381000"/>
                <a:gd name="connsiteX1" fmla="*/ 1117600 w 2336800"/>
                <a:gd name="connsiteY1" fmla="*/ 0 h 381000"/>
                <a:gd name="connsiteX2" fmla="*/ 2336800 w 2336800"/>
                <a:gd name="connsiteY2" fmla="*/ 381000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36800" h="381000">
                  <a:moveTo>
                    <a:pt x="0" y="381000"/>
                  </a:moveTo>
                  <a:lnTo>
                    <a:pt x="1117600" y="0"/>
                  </a:lnTo>
                  <a:lnTo>
                    <a:pt x="2336800" y="381000"/>
                  </a:lnTo>
                </a:path>
              </a:pathLst>
            </a:custGeom>
            <a:ln w="28575" cmpd="sng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5774804" y="3007262"/>
              <a:ext cx="575876" cy="330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5734089" y="2962865"/>
              <a:ext cx="724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Palatino"/>
                  <a:cs typeface="Palatino"/>
                </a:rPr>
                <a:t>A</a:t>
              </a:r>
              <a:r>
                <a:rPr lang="en-US" baseline="-25000" dirty="0" smtClean="0">
                  <a:latin typeface="Palatino"/>
                  <a:cs typeface="Palatino"/>
                </a:rPr>
                <a:t>i+2k</a:t>
              </a:r>
              <a:endParaRPr lang="en-US" baseline="-25000" dirty="0">
                <a:latin typeface="Palatino"/>
                <a:cs typeface="Palatino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6728580" y="3410426"/>
              <a:ext cx="823558" cy="330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4541521" y="3407191"/>
              <a:ext cx="729565" cy="330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541521" y="3353363"/>
              <a:ext cx="836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Palatino"/>
                  <a:cs typeface="Palatino"/>
                </a:rPr>
                <a:t>B</a:t>
              </a:r>
              <a:r>
                <a:rPr lang="en-US" baseline="-25000" dirty="0" smtClean="0">
                  <a:latin typeface="Palatino"/>
                  <a:cs typeface="Palatino"/>
                </a:rPr>
                <a:t>i+2k+1</a:t>
              </a:r>
              <a:endParaRPr lang="en-US" baseline="-25000" dirty="0">
                <a:latin typeface="Palatino"/>
                <a:cs typeface="Palatino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742352" y="3353363"/>
              <a:ext cx="8032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Palatino"/>
                  <a:cs typeface="Palatino"/>
                </a:rPr>
                <a:t>B</a:t>
              </a:r>
              <a:r>
                <a:rPr lang="en-US" baseline="-25000" dirty="0" smtClean="0">
                  <a:latin typeface="Palatino"/>
                  <a:cs typeface="Palatino"/>
                </a:rPr>
                <a:t>i+1+k</a:t>
              </a:r>
              <a:endParaRPr lang="en-US" baseline="-25000" dirty="0">
                <a:latin typeface="Palatino"/>
                <a:cs typeface="Palatino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4541521" y="3614548"/>
            <a:ext cx="3010617" cy="777761"/>
            <a:chOff x="4541521" y="3614548"/>
            <a:chExt cx="3010617" cy="777761"/>
          </a:xfrm>
        </p:grpSpPr>
        <p:sp>
          <p:nvSpPr>
            <p:cNvPr id="100" name="Freeform 99"/>
            <p:cNvSpPr/>
            <p:nvPr/>
          </p:nvSpPr>
          <p:spPr>
            <a:xfrm>
              <a:off x="4902483" y="3868374"/>
              <a:ext cx="2336800" cy="381000"/>
            </a:xfrm>
            <a:custGeom>
              <a:avLst/>
              <a:gdLst>
                <a:gd name="connsiteX0" fmla="*/ 0 w 2336800"/>
                <a:gd name="connsiteY0" fmla="*/ 381000 h 381000"/>
                <a:gd name="connsiteX1" fmla="*/ 1117600 w 2336800"/>
                <a:gd name="connsiteY1" fmla="*/ 0 h 381000"/>
                <a:gd name="connsiteX2" fmla="*/ 2336800 w 2336800"/>
                <a:gd name="connsiteY2" fmla="*/ 381000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36800" h="381000">
                  <a:moveTo>
                    <a:pt x="0" y="381000"/>
                  </a:moveTo>
                  <a:lnTo>
                    <a:pt x="1117600" y="0"/>
                  </a:lnTo>
                  <a:lnTo>
                    <a:pt x="2336800" y="381000"/>
                  </a:lnTo>
                </a:path>
              </a:pathLst>
            </a:custGeom>
            <a:ln w="28575" cmpd="sng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5774804" y="3658945"/>
              <a:ext cx="575876" cy="330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5734090" y="3614548"/>
              <a:ext cx="6454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Palatino"/>
                  <a:cs typeface="Palatino"/>
                </a:rPr>
                <a:t>A</a:t>
              </a:r>
              <a:r>
                <a:rPr lang="en-US" baseline="-25000" dirty="0" smtClean="0">
                  <a:latin typeface="Palatino"/>
                  <a:cs typeface="Palatino"/>
                </a:rPr>
                <a:t>i-k</a:t>
              </a:r>
              <a:endParaRPr lang="en-US" baseline="-25000" dirty="0">
                <a:latin typeface="Palatino"/>
                <a:cs typeface="Palatino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6728580" y="4062109"/>
              <a:ext cx="823558" cy="330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4541521" y="4058874"/>
              <a:ext cx="729565" cy="330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4558333" y="4001811"/>
              <a:ext cx="7625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Palatino"/>
                  <a:cs typeface="Palatino"/>
                </a:rPr>
                <a:t>B</a:t>
              </a:r>
              <a:r>
                <a:rPr lang="en-US" baseline="-25000" dirty="0" smtClean="0">
                  <a:latin typeface="Palatino"/>
                  <a:cs typeface="Palatino"/>
                </a:rPr>
                <a:t>i+1-k</a:t>
              </a:r>
              <a:endParaRPr lang="en-US" baseline="-25000" dirty="0">
                <a:latin typeface="Palatino"/>
                <a:cs typeface="Palatino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742352" y="4005046"/>
              <a:ext cx="8032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Palatino"/>
                  <a:cs typeface="Palatino"/>
                </a:rPr>
                <a:t>B</a:t>
              </a:r>
              <a:r>
                <a:rPr lang="en-US" baseline="-25000" dirty="0" smtClean="0">
                  <a:latin typeface="Palatino"/>
                  <a:cs typeface="Palatino"/>
                </a:rPr>
                <a:t>i+1+2k</a:t>
              </a:r>
              <a:endParaRPr lang="en-US" baseline="-25000" dirty="0">
                <a:latin typeface="Palatino"/>
                <a:cs typeface="Palatino"/>
              </a:endParaRPr>
            </a:p>
          </p:txBody>
        </p:sp>
      </p:grpSp>
      <p:sp>
        <p:nvSpPr>
          <p:cNvPr id="107" name="Title 1"/>
          <p:cNvSpPr txBox="1">
            <a:spLocks/>
          </p:cNvSpPr>
          <p:nvPr/>
        </p:nvSpPr>
        <p:spPr>
          <a:xfrm>
            <a:off x="685784" y="416560"/>
            <a:ext cx="7294274" cy="1026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latin typeface="Palatino"/>
                <a:cs typeface="Palatino"/>
              </a:rPr>
              <a:t>Example: DihLR</a:t>
            </a:r>
            <a:r>
              <a:rPr lang="en-US" sz="3600" baseline="-25000" dirty="0" smtClean="0">
                <a:latin typeface="Palatino"/>
                <a:cs typeface="Palatino"/>
              </a:rPr>
              <a:t>4k</a:t>
            </a:r>
            <a:r>
              <a:rPr lang="en-US" sz="3600" dirty="0" smtClean="0">
                <a:latin typeface="Palatino"/>
                <a:cs typeface="Palatino"/>
              </a:rPr>
              <a:t>(</a:t>
            </a:r>
            <a:r>
              <a:rPr lang="en-US" sz="3600" dirty="0">
                <a:latin typeface="Palatino"/>
                <a:cs typeface="Palatino"/>
              </a:rPr>
              <a:t>{0, </a:t>
            </a:r>
            <a:r>
              <a:rPr lang="en-US" sz="3600" dirty="0" smtClean="0">
                <a:latin typeface="Palatino"/>
                <a:cs typeface="Palatino"/>
              </a:rPr>
              <a:t>2k}</a:t>
            </a:r>
            <a:r>
              <a:rPr lang="en-US" sz="3600" dirty="0">
                <a:latin typeface="Palatino"/>
                <a:cs typeface="Palatino"/>
              </a:rPr>
              <a:t>, </a:t>
            </a:r>
            <a:r>
              <a:rPr lang="en-US" sz="3600" dirty="0" smtClean="0">
                <a:latin typeface="Palatino"/>
                <a:cs typeface="Palatino"/>
              </a:rPr>
              <a:t>{1, 1-k})</a:t>
            </a:r>
            <a:endParaRPr lang="en-US" sz="36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613340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7568843" y="2351617"/>
            <a:ext cx="1560230" cy="1981200"/>
            <a:chOff x="7568843" y="2351617"/>
            <a:chExt cx="1560230" cy="1981200"/>
          </a:xfrm>
        </p:grpSpPr>
        <p:sp>
          <p:nvSpPr>
            <p:cNvPr id="32" name="Freeform 31"/>
            <p:cNvSpPr/>
            <p:nvPr/>
          </p:nvSpPr>
          <p:spPr>
            <a:xfrm flipH="1">
              <a:off x="7568843" y="2351617"/>
              <a:ext cx="1237520" cy="1981200"/>
            </a:xfrm>
            <a:custGeom>
              <a:avLst/>
              <a:gdLst>
                <a:gd name="connsiteX0" fmla="*/ 1314450 w 1352550"/>
                <a:gd name="connsiteY0" fmla="*/ 0 h 742950"/>
                <a:gd name="connsiteX1" fmla="*/ 0 w 1352550"/>
                <a:gd name="connsiteY1" fmla="*/ 374650 h 742950"/>
                <a:gd name="connsiteX2" fmla="*/ 1352550 w 1352550"/>
                <a:gd name="connsiteY2" fmla="*/ 742950 h 742950"/>
                <a:gd name="connsiteX3" fmla="*/ 685800 w 1352550"/>
                <a:gd name="connsiteY3" fmla="*/ 393700 h 742950"/>
                <a:gd name="connsiteX4" fmla="*/ 1314450 w 1352550"/>
                <a:gd name="connsiteY4" fmla="*/ 0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2550" h="742950">
                  <a:moveTo>
                    <a:pt x="1314450" y="0"/>
                  </a:moveTo>
                  <a:lnTo>
                    <a:pt x="0" y="374650"/>
                  </a:lnTo>
                  <a:lnTo>
                    <a:pt x="1352550" y="742950"/>
                  </a:lnTo>
                  <a:lnTo>
                    <a:pt x="685800" y="393700"/>
                  </a:lnTo>
                  <a:lnTo>
                    <a:pt x="1314450" y="0"/>
                  </a:lnTo>
                  <a:close/>
                </a:path>
              </a:pathLst>
            </a:custGeom>
            <a:noFill/>
            <a:ln w="28575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761123" y="3159489"/>
              <a:ext cx="617292" cy="330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498580" y="3159489"/>
              <a:ext cx="509953" cy="330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720872" y="3102426"/>
              <a:ext cx="6575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Palatino"/>
                  <a:cs typeface="Palatino"/>
                </a:rPr>
                <a:t>A</a:t>
              </a:r>
              <a:r>
                <a:rPr lang="en-US" baseline="-25000" dirty="0" smtClean="0">
                  <a:latin typeface="Palatino"/>
                  <a:cs typeface="Palatino"/>
                </a:rPr>
                <a:t>2+k</a:t>
              </a:r>
              <a:endParaRPr lang="en-US" baseline="-25000" dirty="0">
                <a:latin typeface="Palatino"/>
                <a:cs typeface="Palatino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8483653" y="3107050"/>
              <a:ext cx="6454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Palatino"/>
                  <a:cs typeface="Palatino"/>
                </a:rPr>
                <a:t>A</a:t>
              </a:r>
              <a:r>
                <a:rPr lang="en-US" baseline="-25000" dirty="0" smtClean="0">
                  <a:latin typeface="Palatino"/>
                  <a:cs typeface="Palatino"/>
                </a:rPr>
                <a:t>2-k</a:t>
              </a:r>
              <a:endParaRPr lang="en-US" baseline="-25000" dirty="0">
                <a:latin typeface="Palatino"/>
                <a:cs typeface="Palatino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695593" y="1947333"/>
            <a:ext cx="3246140" cy="2887134"/>
            <a:chOff x="4695593" y="1947333"/>
            <a:chExt cx="3246140" cy="2887134"/>
          </a:xfrm>
        </p:grpSpPr>
        <p:sp>
          <p:nvSpPr>
            <p:cNvPr id="37" name="Freeform 36"/>
            <p:cNvSpPr/>
            <p:nvPr/>
          </p:nvSpPr>
          <p:spPr>
            <a:xfrm flipH="1">
              <a:off x="5012266" y="1947333"/>
              <a:ext cx="2556577" cy="2887134"/>
            </a:xfrm>
            <a:custGeom>
              <a:avLst/>
              <a:gdLst>
                <a:gd name="connsiteX0" fmla="*/ 2455333 w 2455333"/>
                <a:gd name="connsiteY0" fmla="*/ 1371600 h 2887134"/>
                <a:gd name="connsiteX1" fmla="*/ 1464733 w 2455333"/>
                <a:gd name="connsiteY1" fmla="*/ 0 h 2887134"/>
                <a:gd name="connsiteX2" fmla="*/ 25400 w 2455333"/>
                <a:gd name="connsiteY2" fmla="*/ 448734 h 2887134"/>
                <a:gd name="connsiteX3" fmla="*/ 1337733 w 2455333"/>
                <a:gd name="connsiteY3" fmla="*/ 2404534 h 2887134"/>
                <a:gd name="connsiteX4" fmla="*/ 1625600 w 2455333"/>
                <a:gd name="connsiteY4" fmla="*/ 1405467 h 2887134"/>
                <a:gd name="connsiteX5" fmla="*/ 1447800 w 2455333"/>
                <a:gd name="connsiteY5" fmla="*/ 491067 h 2887134"/>
                <a:gd name="connsiteX6" fmla="*/ 0 w 2455333"/>
                <a:gd name="connsiteY6" fmla="*/ 2387600 h 2887134"/>
                <a:gd name="connsiteX7" fmla="*/ 1388533 w 2455333"/>
                <a:gd name="connsiteY7" fmla="*/ 2887134 h 2887134"/>
                <a:gd name="connsiteX8" fmla="*/ 2455333 w 2455333"/>
                <a:gd name="connsiteY8" fmla="*/ 1371600 h 2887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55333" h="2887134">
                  <a:moveTo>
                    <a:pt x="2455333" y="1371600"/>
                  </a:moveTo>
                  <a:lnTo>
                    <a:pt x="1464733" y="0"/>
                  </a:lnTo>
                  <a:lnTo>
                    <a:pt x="25400" y="448734"/>
                  </a:lnTo>
                  <a:lnTo>
                    <a:pt x="1337733" y="2404534"/>
                  </a:lnTo>
                  <a:lnTo>
                    <a:pt x="1625600" y="1405467"/>
                  </a:lnTo>
                  <a:lnTo>
                    <a:pt x="1447800" y="491067"/>
                  </a:lnTo>
                  <a:lnTo>
                    <a:pt x="0" y="2387600"/>
                  </a:lnTo>
                  <a:lnTo>
                    <a:pt x="1388533" y="2887134"/>
                  </a:lnTo>
                  <a:lnTo>
                    <a:pt x="2455333" y="1371600"/>
                  </a:lnTo>
                  <a:close/>
                </a:path>
              </a:pathLst>
            </a:custGeom>
            <a:noFill/>
            <a:ln w="38100" cmpd="sng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95593" y="3159489"/>
              <a:ext cx="672274" cy="330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757333" y="3159489"/>
              <a:ext cx="721023" cy="330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7262526" y="2186517"/>
              <a:ext cx="575876" cy="330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7262526" y="4184650"/>
              <a:ext cx="575876" cy="330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739926" y="3102426"/>
              <a:ext cx="5446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Palatino"/>
                  <a:cs typeface="Palatino"/>
                </a:rPr>
                <a:t>B</a:t>
              </a:r>
              <a:r>
                <a:rPr lang="en-US" baseline="-25000" dirty="0" smtClean="0">
                  <a:latin typeface="Palatino"/>
                  <a:cs typeface="Palatino"/>
                </a:rPr>
                <a:t>2</a:t>
              </a:r>
              <a:endParaRPr lang="en-US" baseline="-25000" dirty="0">
                <a:latin typeface="Palatino"/>
                <a:cs typeface="Palatino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852154" y="3102426"/>
              <a:ext cx="8026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Palatino"/>
                  <a:cs typeface="Palatino"/>
                </a:rPr>
                <a:t>B</a:t>
              </a:r>
              <a:r>
                <a:rPr lang="en-US" baseline="-25000" dirty="0" smtClean="0">
                  <a:latin typeface="Palatino"/>
                  <a:cs typeface="Palatino"/>
                </a:rPr>
                <a:t>2+2k</a:t>
              </a:r>
              <a:endParaRPr lang="en-US" baseline="-25000" dirty="0">
                <a:latin typeface="Palatino"/>
                <a:cs typeface="Palatino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296503" y="2147385"/>
              <a:ext cx="6452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Palatino"/>
                  <a:cs typeface="Palatino"/>
                </a:rPr>
                <a:t>B</a:t>
              </a:r>
              <a:r>
                <a:rPr lang="en-US" baseline="-25000" dirty="0" smtClean="0">
                  <a:latin typeface="Palatino"/>
                  <a:cs typeface="Palatino"/>
                </a:rPr>
                <a:t>2+k</a:t>
              </a:r>
              <a:endParaRPr lang="en-US" baseline="-25000" dirty="0">
                <a:latin typeface="Palatino"/>
                <a:cs typeface="Palatino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293722" y="4145518"/>
              <a:ext cx="5446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Palatino"/>
                  <a:cs typeface="Palatino"/>
                </a:rPr>
                <a:t>B</a:t>
              </a:r>
              <a:r>
                <a:rPr lang="en-US" baseline="-25000" dirty="0">
                  <a:latin typeface="Palatino"/>
                  <a:cs typeface="Palatino"/>
                </a:rPr>
                <a:t>2</a:t>
              </a:r>
              <a:r>
                <a:rPr lang="en-US" baseline="-25000" dirty="0" smtClean="0">
                  <a:latin typeface="Palatino"/>
                  <a:cs typeface="Palatino"/>
                </a:rPr>
                <a:t>-k</a:t>
              </a:r>
              <a:endParaRPr lang="en-US" baseline="-25000" dirty="0">
                <a:latin typeface="Palatino"/>
                <a:cs typeface="Palatino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59040" y="2351617"/>
            <a:ext cx="1540774" cy="1981200"/>
            <a:chOff x="159040" y="2351617"/>
            <a:chExt cx="1540774" cy="1981200"/>
          </a:xfrm>
        </p:grpSpPr>
        <p:sp>
          <p:nvSpPr>
            <p:cNvPr id="31" name="Freeform 30"/>
            <p:cNvSpPr/>
            <p:nvPr/>
          </p:nvSpPr>
          <p:spPr>
            <a:xfrm>
              <a:off x="394905" y="2351617"/>
              <a:ext cx="1304909" cy="1981200"/>
            </a:xfrm>
            <a:custGeom>
              <a:avLst/>
              <a:gdLst>
                <a:gd name="connsiteX0" fmla="*/ 1314450 w 1352550"/>
                <a:gd name="connsiteY0" fmla="*/ 0 h 742950"/>
                <a:gd name="connsiteX1" fmla="*/ 0 w 1352550"/>
                <a:gd name="connsiteY1" fmla="*/ 374650 h 742950"/>
                <a:gd name="connsiteX2" fmla="*/ 1352550 w 1352550"/>
                <a:gd name="connsiteY2" fmla="*/ 742950 h 742950"/>
                <a:gd name="connsiteX3" fmla="*/ 685800 w 1352550"/>
                <a:gd name="connsiteY3" fmla="*/ 393700 h 742950"/>
                <a:gd name="connsiteX4" fmla="*/ 1314450 w 1352550"/>
                <a:gd name="connsiteY4" fmla="*/ 0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2550" h="742950">
                  <a:moveTo>
                    <a:pt x="1314450" y="0"/>
                  </a:moveTo>
                  <a:lnTo>
                    <a:pt x="0" y="374650"/>
                  </a:lnTo>
                  <a:lnTo>
                    <a:pt x="1352550" y="742950"/>
                  </a:lnTo>
                  <a:lnTo>
                    <a:pt x="685800" y="393700"/>
                  </a:lnTo>
                  <a:lnTo>
                    <a:pt x="1314450" y="0"/>
                  </a:lnTo>
                  <a:close/>
                </a:path>
              </a:pathLst>
            </a:custGeom>
            <a:noFill/>
            <a:ln w="28575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40148" y="3159489"/>
              <a:ext cx="558452" cy="330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59040" y="3159489"/>
              <a:ext cx="552159" cy="330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78786" y="3102426"/>
              <a:ext cx="5446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Palatino"/>
                  <a:cs typeface="Palatino"/>
                </a:rPr>
                <a:t>B</a:t>
              </a:r>
              <a:r>
                <a:rPr lang="en-US" baseline="-25000" dirty="0" err="1" smtClean="0">
                  <a:latin typeface="Palatino"/>
                  <a:cs typeface="Palatino"/>
                </a:rPr>
                <a:t>k</a:t>
              </a:r>
              <a:endParaRPr lang="en-US" baseline="-25000" dirty="0">
                <a:latin typeface="Palatino"/>
                <a:cs typeface="Palatino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953920" y="3102426"/>
              <a:ext cx="5446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Palatino"/>
                  <a:cs typeface="Palatino"/>
                </a:rPr>
                <a:t>B</a:t>
              </a:r>
              <a:r>
                <a:rPr lang="en-US" baseline="-25000" dirty="0" smtClean="0">
                  <a:latin typeface="Palatino"/>
                  <a:cs typeface="Palatino"/>
                </a:rPr>
                <a:t>-k</a:t>
              </a:r>
              <a:endParaRPr lang="en-US" baseline="-25000" dirty="0">
                <a:latin typeface="Palatino"/>
                <a:cs typeface="Palatino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947434" y="1732217"/>
            <a:ext cx="3568815" cy="801433"/>
            <a:chOff x="2947434" y="1732217"/>
            <a:chExt cx="3568815" cy="801433"/>
          </a:xfrm>
        </p:grpSpPr>
        <p:sp>
          <p:nvSpPr>
            <p:cNvPr id="29" name="Freeform 28"/>
            <p:cNvSpPr/>
            <p:nvPr/>
          </p:nvSpPr>
          <p:spPr>
            <a:xfrm>
              <a:off x="2947434" y="1927075"/>
              <a:ext cx="3449400" cy="476250"/>
            </a:xfrm>
            <a:custGeom>
              <a:avLst/>
              <a:gdLst>
                <a:gd name="connsiteX0" fmla="*/ 19050 w 3822700"/>
                <a:gd name="connsiteY0" fmla="*/ 12700 h 476250"/>
                <a:gd name="connsiteX1" fmla="*/ 3816350 w 3822700"/>
                <a:gd name="connsiteY1" fmla="*/ 0 h 476250"/>
                <a:gd name="connsiteX2" fmla="*/ 0 w 3822700"/>
                <a:gd name="connsiteY2" fmla="*/ 476250 h 476250"/>
                <a:gd name="connsiteX3" fmla="*/ 3822700 w 3822700"/>
                <a:gd name="connsiteY3" fmla="*/ 463550 h 476250"/>
                <a:gd name="connsiteX4" fmla="*/ 19050 w 3822700"/>
                <a:gd name="connsiteY4" fmla="*/ 1270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22700" h="476250">
                  <a:moveTo>
                    <a:pt x="19050" y="12700"/>
                  </a:moveTo>
                  <a:lnTo>
                    <a:pt x="3816350" y="0"/>
                  </a:lnTo>
                  <a:lnTo>
                    <a:pt x="0" y="476250"/>
                  </a:lnTo>
                  <a:lnTo>
                    <a:pt x="3822700" y="463550"/>
                  </a:lnTo>
                  <a:lnTo>
                    <a:pt x="19050" y="12700"/>
                  </a:lnTo>
                  <a:close/>
                </a:path>
              </a:pathLst>
            </a:custGeom>
            <a:noFill/>
            <a:ln w="28575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5869969" y="2203450"/>
              <a:ext cx="575876" cy="330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5869969" y="1795841"/>
              <a:ext cx="575876" cy="330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866423" y="1732217"/>
              <a:ext cx="6454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Palatino"/>
                  <a:cs typeface="Palatino"/>
                </a:rPr>
                <a:t>A</a:t>
              </a:r>
              <a:r>
                <a:rPr lang="en-US" baseline="-25000" dirty="0" smtClean="0">
                  <a:latin typeface="Palatino"/>
                  <a:cs typeface="Palatino"/>
                </a:rPr>
                <a:t>1+k</a:t>
              </a:r>
              <a:endParaRPr lang="en-US" baseline="-25000" dirty="0">
                <a:latin typeface="Palatino"/>
                <a:cs typeface="Palatino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870829" y="2141035"/>
              <a:ext cx="6454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Palatino"/>
                  <a:cs typeface="Palatino"/>
                </a:rPr>
                <a:t>A</a:t>
              </a:r>
              <a:r>
                <a:rPr lang="en-US" baseline="-25000" dirty="0" smtClean="0">
                  <a:latin typeface="Palatino"/>
                  <a:cs typeface="Palatino"/>
                </a:rPr>
                <a:t>1-k</a:t>
              </a:r>
              <a:endParaRPr lang="en-US" baseline="-25000" dirty="0">
                <a:latin typeface="Palatino"/>
                <a:cs typeface="Palatino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947433" y="4148151"/>
            <a:ext cx="3685016" cy="818759"/>
            <a:chOff x="2947433" y="4148151"/>
            <a:chExt cx="3685016" cy="818759"/>
          </a:xfrm>
        </p:grpSpPr>
        <p:sp>
          <p:nvSpPr>
            <p:cNvPr id="30" name="Freeform 29"/>
            <p:cNvSpPr/>
            <p:nvPr/>
          </p:nvSpPr>
          <p:spPr>
            <a:xfrm>
              <a:off x="2947433" y="4332817"/>
              <a:ext cx="3449401" cy="476250"/>
            </a:xfrm>
            <a:custGeom>
              <a:avLst/>
              <a:gdLst>
                <a:gd name="connsiteX0" fmla="*/ 19050 w 3822700"/>
                <a:gd name="connsiteY0" fmla="*/ 12700 h 476250"/>
                <a:gd name="connsiteX1" fmla="*/ 3816350 w 3822700"/>
                <a:gd name="connsiteY1" fmla="*/ 0 h 476250"/>
                <a:gd name="connsiteX2" fmla="*/ 0 w 3822700"/>
                <a:gd name="connsiteY2" fmla="*/ 476250 h 476250"/>
                <a:gd name="connsiteX3" fmla="*/ 3822700 w 3822700"/>
                <a:gd name="connsiteY3" fmla="*/ 463550 h 476250"/>
                <a:gd name="connsiteX4" fmla="*/ 19050 w 3822700"/>
                <a:gd name="connsiteY4" fmla="*/ 1270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22700" h="476250">
                  <a:moveTo>
                    <a:pt x="19050" y="12700"/>
                  </a:moveTo>
                  <a:lnTo>
                    <a:pt x="3816350" y="0"/>
                  </a:lnTo>
                  <a:lnTo>
                    <a:pt x="0" y="476250"/>
                  </a:lnTo>
                  <a:lnTo>
                    <a:pt x="3822700" y="463550"/>
                  </a:lnTo>
                  <a:lnTo>
                    <a:pt x="19050" y="12700"/>
                  </a:lnTo>
                  <a:close/>
                </a:path>
              </a:pathLst>
            </a:custGeom>
            <a:noFill/>
            <a:ln w="28575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5820958" y="4636710"/>
              <a:ext cx="575876" cy="330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5757333" y="4229101"/>
              <a:ext cx="721023" cy="330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832641" y="4148151"/>
              <a:ext cx="7998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Palatino"/>
                  <a:cs typeface="Palatino"/>
                </a:rPr>
                <a:t>A</a:t>
              </a:r>
              <a:r>
                <a:rPr lang="en-US" baseline="-25000" dirty="0" smtClean="0">
                  <a:latin typeface="Palatino"/>
                  <a:cs typeface="Palatino"/>
                </a:rPr>
                <a:t>1+2k</a:t>
              </a:r>
              <a:endParaRPr lang="en-US" baseline="-25000" dirty="0">
                <a:latin typeface="Palatino"/>
                <a:cs typeface="Palatino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810585" y="4597578"/>
              <a:ext cx="6454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Palatino"/>
                  <a:cs typeface="Palatino"/>
                </a:rPr>
                <a:t>A</a:t>
              </a:r>
              <a:r>
                <a:rPr lang="en-US" baseline="-25000" dirty="0" smtClean="0">
                  <a:latin typeface="Palatino"/>
                  <a:cs typeface="Palatino"/>
                </a:rPr>
                <a:t>1</a:t>
              </a:r>
              <a:endParaRPr lang="en-US" baseline="-25000" dirty="0">
                <a:latin typeface="Palatino"/>
                <a:cs typeface="Palatino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342332" y="1742409"/>
            <a:ext cx="3120461" cy="3224501"/>
            <a:chOff x="1342332" y="1742409"/>
            <a:chExt cx="3120461" cy="3224501"/>
          </a:xfrm>
        </p:grpSpPr>
        <p:sp>
          <p:nvSpPr>
            <p:cNvPr id="36" name="Freeform 35"/>
            <p:cNvSpPr/>
            <p:nvPr/>
          </p:nvSpPr>
          <p:spPr>
            <a:xfrm>
              <a:off x="1727200" y="1947333"/>
              <a:ext cx="2455333" cy="2887134"/>
            </a:xfrm>
            <a:custGeom>
              <a:avLst/>
              <a:gdLst>
                <a:gd name="connsiteX0" fmla="*/ 2455333 w 2455333"/>
                <a:gd name="connsiteY0" fmla="*/ 1371600 h 2887134"/>
                <a:gd name="connsiteX1" fmla="*/ 1464733 w 2455333"/>
                <a:gd name="connsiteY1" fmla="*/ 0 h 2887134"/>
                <a:gd name="connsiteX2" fmla="*/ 25400 w 2455333"/>
                <a:gd name="connsiteY2" fmla="*/ 448734 h 2887134"/>
                <a:gd name="connsiteX3" fmla="*/ 1337733 w 2455333"/>
                <a:gd name="connsiteY3" fmla="*/ 2404534 h 2887134"/>
                <a:gd name="connsiteX4" fmla="*/ 1625600 w 2455333"/>
                <a:gd name="connsiteY4" fmla="*/ 1405467 h 2887134"/>
                <a:gd name="connsiteX5" fmla="*/ 1447800 w 2455333"/>
                <a:gd name="connsiteY5" fmla="*/ 491067 h 2887134"/>
                <a:gd name="connsiteX6" fmla="*/ 0 w 2455333"/>
                <a:gd name="connsiteY6" fmla="*/ 2387600 h 2887134"/>
                <a:gd name="connsiteX7" fmla="*/ 1388533 w 2455333"/>
                <a:gd name="connsiteY7" fmla="*/ 2887134 h 2887134"/>
                <a:gd name="connsiteX8" fmla="*/ 2455333 w 2455333"/>
                <a:gd name="connsiteY8" fmla="*/ 1371600 h 2887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55333" h="2887134">
                  <a:moveTo>
                    <a:pt x="2455333" y="1371600"/>
                  </a:moveTo>
                  <a:lnTo>
                    <a:pt x="1464733" y="0"/>
                  </a:lnTo>
                  <a:lnTo>
                    <a:pt x="25400" y="448734"/>
                  </a:lnTo>
                  <a:lnTo>
                    <a:pt x="1337733" y="2404534"/>
                  </a:lnTo>
                  <a:lnTo>
                    <a:pt x="1625600" y="1405467"/>
                  </a:lnTo>
                  <a:lnTo>
                    <a:pt x="1447800" y="491067"/>
                  </a:lnTo>
                  <a:lnTo>
                    <a:pt x="0" y="2387600"/>
                  </a:lnTo>
                  <a:lnTo>
                    <a:pt x="1388533" y="2887134"/>
                  </a:lnTo>
                  <a:lnTo>
                    <a:pt x="2455333" y="1371600"/>
                  </a:lnTo>
                  <a:close/>
                </a:path>
              </a:pathLst>
            </a:custGeom>
            <a:noFill/>
            <a:ln w="38100" cmpd="sng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843867" y="3159489"/>
              <a:ext cx="618926" cy="330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817373" y="3102426"/>
              <a:ext cx="6454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Palatino"/>
                  <a:cs typeface="Palatino"/>
                </a:rPr>
                <a:t>A</a:t>
              </a:r>
              <a:r>
                <a:rPr lang="en-US" baseline="-25000" dirty="0" smtClean="0">
                  <a:latin typeface="Palatino"/>
                  <a:cs typeface="Palatino"/>
                </a:rPr>
                <a:t>0</a:t>
              </a:r>
              <a:endParaRPr lang="en-US" baseline="-25000" dirty="0">
                <a:latin typeface="Palatino"/>
                <a:cs typeface="Palatino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1342332" y="1742409"/>
              <a:ext cx="2301384" cy="3224501"/>
              <a:chOff x="1342332" y="1742409"/>
              <a:chExt cx="2301384" cy="3224501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2946400" y="3159489"/>
                <a:ext cx="646453" cy="330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ounded Rectangle 5"/>
              <p:cNvSpPr/>
              <p:nvPr/>
            </p:nvSpPr>
            <p:spPr>
              <a:xfrm>
                <a:off x="2882197" y="2203450"/>
                <a:ext cx="575876" cy="3302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2882197" y="1795841"/>
                <a:ext cx="575876" cy="3302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1383046" y="2203450"/>
                <a:ext cx="575876" cy="3302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1411876" y="4184650"/>
                <a:ext cx="575876" cy="3302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2833187" y="4636710"/>
                <a:ext cx="575876" cy="3302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2694636" y="4229101"/>
                <a:ext cx="832880" cy="3302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2913393" y="1742409"/>
                <a:ext cx="5446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Palatino"/>
                    <a:cs typeface="Palatino"/>
                  </a:rPr>
                  <a:t>B</a:t>
                </a:r>
                <a:r>
                  <a:rPr lang="en-US" baseline="-25000" dirty="0" smtClean="0">
                    <a:latin typeface="Palatino"/>
                    <a:cs typeface="Palatino"/>
                  </a:rPr>
                  <a:t>1-k</a:t>
                </a:r>
                <a:endParaRPr lang="en-US" baseline="-25000" dirty="0">
                  <a:latin typeface="Palatino"/>
                  <a:cs typeface="Palatino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947433" y="3102426"/>
                <a:ext cx="6454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Palatino"/>
                    <a:cs typeface="Palatino"/>
                  </a:rPr>
                  <a:t>A</a:t>
                </a:r>
                <a:r>
                  <a:rPr lang="en-US" baseline="-25000" dirty="0" smtClean="0">
                    <a:latin typeface="Palatino"/>
                    <a:cs typeface="Palatino"/>
                  </a:rPr>
                  <a:t>2k</a:t>
                </a:r>
                <a:endParaRPr lang="en-US" baseline="-25000" dirty="0">
                  <a:latin typeface="Palatino"/>
                  <a:cs typeface="Palatino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2913392" y="2154767"/>
                <a:ext cx="6172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Palatino"/>
                    <a:cs typeface="Palatino"/>
                  </a:rPr>
                  <a:t>B</a:t>
                </a:r>
                <a:r>
                  <a:rPr lang="en-US" baseline="-25000" dirty="0" smtClean="0">
                    <a:latin typeface="Palatino"/>
                    <a:cs typeface="Palatino"/>
                  </a:rPr>
                  <a:t>1+k</a:t>
                </a:r>
                <a:endParaRPr lang="en-US" baseline="-25000" dirty="0">
                  <a:latin typeface="Palatino"/>
                  <a:cs typeface="Palatino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2833187" y="4159820"/>
                <a:ext cx="81052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Palatino"/>
                    <a:cs typeface="Palatino"/>
                  </a:rPr>
                  <a:t>B</a:t>
                </a:r>
                <a:r>
                  <a:rPr lang="en-US" baseline="-25000" dirty="0" smtClean="0">
                    <a:latin typeface="Palatino"/>
                    <a:cs typeface="Palatino"/>
                  </a:rPr>
                  <a:t>1+2k</a:t>
                </a:r>
                <a:endParaRPr lang="en-US" baseline="-25000" dirty="0">
                  <a:latin typeface="Palatino"/>
                  <a:cs typeface="Palatino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2867913" y="4597578"/>
                <a:ext cx="5446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Palatino"/>
                    <a:cs typeface="Palatino"/>
                  </a:rPr>
                  <a:t>B</a:t>
                </a:r>
                <a:r>
                  <a:rPr lang="en-US" baseline="-25000" dirty="0" smtClean="0">
                    <a:latin typeface="Palatino"/>
                    <a:cs typeface="Palatino"/>
                  </a:rPr>
                  <a:t>1</a:t>
                </a:r>
                <a:endParaRPr lang="en-US" baseline="-25000" dirty="0">
                  <a:latin typeface="Palatino"/>
                  <a:cs typeface="Palatino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1342332" y="2159053"/>
                <a:ext cx="6454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Palatino"/>
                    <a:cs typeface="Palatino"/>
                  </a:rPr>
                  <a:t>A</a:t>
                </a:r>
                <a:r>
                  <a:rPr lang="en-US" baseline="-25000" dirty="0" smtClean="0">
                    <a:latin typeface="Palatino"/>
                    <a:cs typeface="Palatino"/>
                  </a:rPr>
                  <a:t>-k</a:t>
                </a:r>
                <a:endParaRPr lang="en-US" baseline="-25000" dirty="0">
                  <a:latin typeface="Palatino"/>
                  <a:cs typeface="Palatino"/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1404490" y="4124352"/>
                <a:ext cx="6454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>
                    <a:latin typeface="Palatino"/>
                    <a:cs typeface="Palatino"/>
                  </a:rPr>
                  <a:t>A</a:t>
                </a:r>
                <a:r>
                  <a:rPr lang="en-US" baseline="-25000" dirty="0" err="1" smtClean="0">
                    <a:latin typeface="Palatino"/>
                    <a:cs typeface="Palatino"/>
                  </a:rPr>
                  <a:t>k</a:t>
                </a:r>
                <a:endParaRPr lang="en-US" baseline="-25000" dirty="0">
                  <a:latin typeface="Palatino"/>
                  <a:cs typeface="Palatino"/>
                </a:endParaRP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872415" y="516718"/>
            <a:ext cx="2947261" cy="777512"/>
            <a:chOff x="872415" y="516718"/>
            <a:chExt cx="2947261" cy="777512"/>
          </a:xfrm>
        </p:grpSpPr>
        <p:sp>
          <p:nvSpPr>
            <p:cNvPr id="73" name="Freeform 72"/>
            <p:cNvSpPr/>
            <p:nvPr/>
          </p:nvSpPr>
          <p:spPr>
            <a:xfrm>
              <a:off x="1130300" y="736600"/>
              <a:ext cx="2336800" cy="381000"/>
            </a:xfrm>
            <a:custGeom>
              <a:avLst/>
              <a:gdLst>
                <a:gd name="connsiteX0" fmla="*/ 0 w 2336800"/>
                <a:gd name="connsiteY0" fmla="*/ 381000 h 381000"/>
                <a:gd name="connsiteX1" fmla="*/ 1117600 w 2336800"/>
                <a:gd name="connsiteY1" fmla="*/ 0 h 381000"/>
                <a:gd name="connsiteX2" fmla="*/ 2336800 w 2336800"/>
                <a:gd name="connsiteY2" fmla="*/ 381000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36800" h="381000">
                  <a:moveTo>
                    <a:pt x="0" y="381000"/>
                  </a:moveTo>
                  <a:lnTo>
                    <a:pt x="1117600" y="0"/>
                  </a:lnTo>
                  <a:lnTo>
                    <a:pt x="2336800" y="381000"/>
                  </a:lnTo>
                </a:path>
              </a:pathLst>
            </a:cu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167830" y="943113"/>
              <a:ext cx="651846" cy="330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872415" y="964030"/>
              <a:ext cx="552159" cy="330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1980323" y="577016"/>
              <a:ext cx="575876" cy="330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892161" y="906967"/>
              <a:ext cx="5446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Palatino"/>
                  <a:cs typeface="Palatino"/>
                </a:rPr>
                <a:t>B</a:t>
              </a:r>
              <a:r>
                <a:rPr lang="en-US" baseline="-25000" dirty="0">
                  <a:latin typeface="Palatino"/>
                  <a:cs typeface="Palatino"/>
                </a:rPr>
                <a:t>i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181601" y="886050"/>
              <a:ext cx="6357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Palatino"/>
                  <a:cs typeface="Palatino"/>
                </a:rPr>
                <a:t>B</a:t>
              </a:r>
              <a:r>
                <a:rPr lang="en-US" baseline="-25000" dirty="0" smtClean="0">
                  <a:latin typeface="Palatino"/>
                  <a:cs typeface="Palatino"/>
                </a:rPr>
                <a:t>i+2k</a:t>
              </a:r>
              <a:endParaRPr lang="en-US" baseline="-25000" dirty="0">
                <a:latin typeface="Palatino"/>
                <a:cs typeface="Palatino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972937" y="516718"/>
              <a:ext cx="6454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Palatino"/>
                  <a:cs typeface="Palatino"/>
                </a:rPr>
                <a:t>A</a:t>
              </a:r>
              <a:r>
                <a:rPr lang="en-US" baseline="-25000" dirty="0" smtClean="0">
                  <a:latin typeface="Palatino"/>
                  <a:cs typeface="Palatino"/>
                </a:rPr>
                <a:t>i</a:t>
              </a:r>
              <a:endParaRPr lang="en-US" baseline="-25000" dirty="0">
                <a:latin typeface="Palatino"/>
                <a:cs typeface="Palatino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742170" y="516718"/>
            <a:ext cx="2833211" cy="777761"/>
            <a:chOff x="4742170" y="516718"/>
            <a:chExt cx="2833211" cy="777761"/>
          </a:xfrm>
        </p:grpSpPr>
        <p:sp>
          <p:nvSpPr>
            <p:cNvPr id="74" name="Freeform 73"/>
            <p:cNvSpPr/>
            <p:nvPr/>
          </p:nvSpPr>
          <p:spPr>
            <a:xfrm>
              <a:off x="4925726" y="770544"/>
              <a:ext cx="2336800" cy="381000"/>
            </a:xfrm>
            <a:custGeom>
              <a:avLst/>
              <a:gdLst>
                <a:gd name="connsiteX0" fmla="*/ 0 w 2336800"/>
                <a:gd name="connsiteY0" fmla="*/ 381000 h 381000"/>
                <a:gd name="connsiteX1" fmla="*/ 1117600 w 2336800"/>
                <a:gd name="connsiteY1" fmla="*/ 0 h 381000"/>
                <a:gd name="connsiteX2" fmla="*/ 2336800 w 2336800"/>
                <a:gd name="connsiteY2" fmla="*/ 381000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36800" h="381000">
                  <a:moveTo>
                    <a:pt x="0" y="381000"/>
                  </a:moveTo>
                  <a:lnTo>
                    <a:pt x="1117600" y="0"/>
                  </a:lnTo>
                  <a:lnTo>
                    <a:pt x="2336800" y="381000"/>
                  </a:lnTo>
                </a:path>
              </a:pathLst>
            </a:custGeom>
            <a:ln w="28575" cmpd="sng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5798047" y="561115"/>
              <a:ext cx="575876" cy="330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757333" y="516718"/>
              <a:ext cx="6454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Palatino"/>
                  <a:cs typeface="Palatino"/>
                </a:rPr>
                <a:t>A</a:t>
              </a:r>
              <a:r>
                <a:rPr lang="en-US" baseline="-25000" dirty="0" smtClean="0">
                  <a:latin typeface="Palatino"/>
                  <a:cs typeface="Palatino"/>
                </a:rPr>
                <a:t>i</a:t>
              </a:r>
              <a:endParaRPr lang="en-US" baseline="-25000" dirty="0">
                <a:latin typeface="Palatino"/>
                <a:cs typeface="Palatino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751823" y="964279"/>
              <a:ext cx="823558" cy="330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742170" y="961044"/>
              <a:ext cx="552159" cy="330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761915" y="903981"/>
              <a:ext cx="7625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Palatino"/>
                  <a:cs typeface="Palatino"/>
                </a:rPr>
                <a:t>B</a:t>
              </a:r>
              <a:r>
                <a:rPr lang="en-US" baseline="-25000" dirty="0" smtClean="0">
                  <a:latin typeface="Palatino"/>
                  <a:cs typeface="Palatino"/>
                </a:rPr>
                <a:t>i+1</a:t>
              </a:r>
              <a:endParaRPr lang="en-US" baseline="-25000" dirty="0">
                <a:latin typeface="Palatino"/>
                <a:cs typeface="Palatino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6765595" y="907216"/>
              <a:ext cx="8032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Palatino"/>
                  <a:cs typeface="Palatino"/>
                </a:rPr>
                <a:t>B</a:t>
              </a:r>
              <a:r>
                <a:rPr lang="en-US" baseline="-25000" dirty="0" smtClean="0">
                  <a:latin typeface="Palatino"/>
                  <a:cs typeface="Palatino"/>
                </a:rPr>
                <a:t>i+1-k</a:t>
              </a:r>
              <a:endParaRPr lang="en-US" baseline="-25000" dirty="0">
                <a:latin typeface="Palatino"/>
                <a:cs typeface="Palatin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6952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itle 1"/>
          <p:cNvSpPr txBox="1">
            <a:spLocks/>
          </p:cNvSpPr>
          <p:nvPr/>
        </p:nvSpPr>
        <p:spPr>
          <a:xfrm>
            <a:off x="685784" y="416560"/>
            <a:ext cx="7294274" cy="1026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latin typeface="Palatino"/>
                <a:cs typeface="Palatino"/>
              </a:rPr>
              <a:t>In the LR structure </a:t>
            </a:r>
          </a:p>
          <a:p>
            <a:r>
              <a:rPr lang="en-US" sz="3600" dirty="0" smtClean="0">
                <a:latin typeface="Palatino"/>
                <a:cs typeface="Palatino"/>
              </a:rPr>
              <a:t>DihLR</a:t>
            </a:r>
            <a:r>
              <a:rPr lang="en-US" sz="3600" baseline="-25000" dirty="0" smtClean="0">
                <a:latin typeface="Palatino"/>
                <a:cs typeface="Palatino"/>
              </a:rPr>
              <a:t>4k</a:t>
            </a:r>
            <a:r>
              <a:rPr lang="en-US" sz="3600" dirty="0" smtClean="0">
                <a:latin typeface="Palatino"/>
                <a:cs typeface="Palatino"/>
              </a:rPr>
              <a:t>(</a:t>
            </a:r>
            <a:r>
              <a:rPr lang="en-US" sz="3600" dirty="0">
                <a:latin typeface="Palatino"/>
                <a:cs typeface="Palatino"/>
              </a:rPr>
              <a:t>{0, </a:t>
            </a:r>
            <a:r>
              <a:rPr lang="en-US" sz="3600" dirty="0" smtClean="0">
                <a:latin typeface="Palatino"/>
                <a:cs typeface="Palatino"/>
              </a:rPr>
              <a:t>2k}</a:t>
            </a:r>
            <a:r>
              <a:rPr lang="en-US" sz="3600" dirty="0">
                <a:latin typeface="Palatino"/>
                <a:cs typeface="Palatino"/>
              </a:rPr>
              <a:t>, </a:t>
            </a:r>
            <a:r>
              <a:rPr lang="en-US" sz="3600" dirty="0" smtClean="0">
                <a:latin typeface="Palatino"/>
                <a:cs typeface="Palatino"/>
              </a:rPr>
              <a:t>{1, 1-k}),</a:t>
            </a:r>
            <a:endParaRPr lang="en-US" sz="3600" dirty="0">
              <a:latin typeface="Palatino"/>
              <a:cs typeface="Palatino"/>
            </a:endParaRPr>
          </a:p>
        </p:txBody>
      </p:sp>
      <p:sp>
        <p:nvSpPr>
          <p:cNvPr id="47" name="Title 1"/>
          <p:cNvSpPr txBox="1">
            <a:spLocks/>
          </p:cNvSpPr>
          <p:nvPr/>
        </p:nvSpPr>
        <p:spPr>
          <a:xfrm>
            <a:off x="838184" y="1757680"/>
            <a:ext cx="7294274" cy="1026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latin typeface="Palatino"/>
                <a:cs typeface="Palatino"/>
              </a:rPr>
              <a:t>and in its partial</a:t>
            </a:r>
          </a:p>
          <a:p>
            <a:r>
              <a:rPr lang="en-US" sz="3600" dirty="0" smtClean="0">
                <a:latin typeface="Palatino"/>
                <a:cs typeface="Palatino"/>
              </a:rPr>
              <a:t>line graph,</a:t>
            </a:r>
            <a:endParaRPr lang="en-US" sz="3600" dirty="0">
              <a:latin typeface="Palatino"/>
              <a:cs typeface="Palatino"/>
            </a:endParaRPr>
          </a:p>
        </p:txBody>
      </p:sp>
      <p:sp>
        <p:nvSpPr>
          <p:cNvPr id="48" name="Title 1"/>
          <p:cNvSpPr txBox="1">
            <a:spLocks/>
          </p:cNvSpPr>
          <p:nvPr/>
        </p:nvSpPr>
        <p:spPr>
          <a:xfrm>
            <a:off x="990584" y="3037840"/>
            <a:ext cx="7294274" cy="1026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latin typeface="Palatino"/>
                <a:cs typeface="Palatino"/>
              </a:rPr>
              <a:t>vertex stabilizers have order: </a:t>
            </a:r>
            <a:endParaRPr lang="en-US" sz="3600" dirty="0">
              <a:latin typeface="Palatino"/>
              <a:cs typeface="Palatino"/>
            </a:endParaRPr>
          </a:p>
        </p:txBody>
      </p:sp>
      <p:sp>
        <p:nvSpPr>
          <p:cNvPr id="50" name="Title 1"/>
          <p:cNvSpPr txBox="1">
            <a:spLocks/>
          </p:cNvSpPr>
          <p:nvPr/>
        </p:nvSpPr>
        <p:spPr>
          <a:xfrm>
            <a:off x="1142984" y="4216400"/>
            <a:ext cx="7294274" cy="1026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latin typeface="Palatino"/>
                <a:cs typeface="Palatino"/>
              </a:rPr>
              <a:t>2</a:t>
            </a:r>
            <a:r>
              <a:rPr lang="en-US" sz="4800" baseline="30000" dirty="0" smtClean="0">
                <a:latin typeface="Palatino"/>
                <a:cs typeface="Palatino"/>
              </a:rPr>
              <a:t>2k-2</a:t>
            </a:r>
            <a:endParaRPr lang="en-US" sz="4800" baseline="300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598298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5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unny-book-series-lost-found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320" y="1907008"/>
            <a:ext cx="4907280" cy="456491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95120" y="579120"/>
            <a:ext cx="56591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Palatino"/>
                <a:cs typeface="Palatino"/>
              </a:rPr>
              <a:t>Poignant moment from research life</a:t>
            </a:r>
            <a:endParaRPr lang="en-US" sz="40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59114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7769"/>
            <a:ext cx="7772400" cy="245267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Palatino"/>
                <a:cs typeface="Palatino"/>
              </a:rPr>
              <a:t>A </a:t>
            </a:r>
            <a:r>
              <a:rPr lang="en-US" i="1" dirty="0" smtClean="0">
                <a:latin typeface="Palatino"/>
                <a:cs typeface="Palatino"/>
              </a:rPr>
              <a:t>cycle decomposition </a:t>
            </a:r>
            <a:r>
              <a:rPr lang="en-US" dirty="0" smtClean="0">
                <a:latin typeface="Palatino"/>
                <a:cs typeface="Palatino"/>
              </a:rPr>
              <a:t>is a partition of the edges of the graph into cycles </a:t>
            </a:r>
            <a:endParaRPr lang="en-US" dirty="0">
              <a:latin typeface="Palatino"/>
              <a:cs typeface="Palatino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459" y="3080443"/>
            <a:ext cx="2946400" cy="2590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2820" y="3422650"/>
            <a:ext cx="23495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252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7769"/>
            <a:ext cx="7772400" cy="58396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Palatino"/>
                <a:cs typeface="Palatino"/>
              </a:rPr>
              <a:t>For any cycle decomposition</a:t>
            </a:r>
            <a:endParaRPr lang="en-US" dirty="0">
              <a:latin typeface="Palatino"/>
              <a:cs typeface="Palatino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4850" y="5671243"/>
            <a:ext cx="7772400" cy="583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Palatino"/>
                <a:cs typeface="Palatino"/>
              </a:rPr>
              <a:t>i</a:t>
            </a:r>
            <a:r>
              <a:rPr lang="en-US" dirty="0" smtClean="0">
                <a:latin typeface="Palatino"/>
                <a:cs typeface="Palatino"/>
              </a:rPr>
              <a:t>ts partial line graph</a:t>
            </a:r>
            <a:endParaRPr lang="en-US" dirty="0">
              <a:latin typeface="Palatino"/>
              <a:cs typeface="Palatino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445230" y="2624299"/>
            <a:ext cx="3846891" cy="2485441"/>
            <a:chOff x="1445230" y="2624299"/>
            <a:chExt cx="3846891" cy="2485441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1766392" y="3850637"/>
              <a:ext cx="1153265" cy="729965"/>
            </a:xfrm>
            <a:prstGeom prst="line">
              <a:avLst/>
            </a:prstGeom>
            <a:ln w="57150" cmpd="sng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2919657" y="2624299"/>
              <a:ext cx="609600" cy="1226338"/>
            </a:xfrm>
            <a:prstGeom prst="line">
              <a:avLst/>
            </a:prstGeom>
            <a:ln w="57150" cmpd="sng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445230" y="3007447"/>
              <a:ext cx="1474427" cy="843190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919657" y="3850637"/>
              <a:ext cx="1186232" cy="134960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4105889" y="3255632"/>
              <a:ext cx="959715" cy="729966"/>
            </a:xfrm>
            <a:prstGeom prst="line">
              <a:avLst/>
            </a:prstGeom>
            <a:ln w="57150" cmpd="sng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3240819" y="3985597"/>
              <a:ext cx="865070" cy="1124143"/>
            </a:xfrm>
            <a:prstGeom prst="line">
              <a:avLst/>
            </a:prstGeom>
            <a:ln w="57150" cmpd="sng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105889" y="3985597"/>
              <a:ext cx="1186232" cy="405938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/>
            <p:cNvSpPr/>
            <p:nvPr/>
          </p:nvSpPr>
          <p:spPr>
            <a:xfrm>
              <a:off x="4034367" y="3903133"/>
              <a:ext cx="165100" cy="1651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2837107" y="3768087"/>
              <a:ext cx="165100" cy="1651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1989667" y="3027032"/>
            <a:ext cx="2827866" cy="1667870"/>
            <a:chOff x="1989667" y="3027032"/>
            <a:chExt cx="2827866" cy="1667870"/>
          </a:xfrm>
        </p:grpSpPr>
        <p:sp>
          <p:nvSpPr>
            <p:cNvPr id="29" name="Oval 28"/>
            <p:cNvSpPr/>
            <p:nvPr/>
          </p:nvSpPr>
          <p:spPr>
            <a:xfrm>
              <a:off x="1989667" y="3255632"/>
              <a:ext cx="228600" cy="2286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2218267" y="4125034"/>
              <a:ext cx="228600" cy="2286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3126519" y="3027032"/>
              <a:ext cx="228600" cy="2286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414957" y="3795802"/>
              <a:ext cx="228600" cy="2286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3529257" y="4466302"/>
              <a:ext cx="228600" cy="2286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4588933" y="4068233"/>
              <a:ext cx="228600" cy="2286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4588933" y="3446132"/>
              <a:ext cx="228600" cy="2286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/>
            <p:cNvCxnSpPr>
              <a:stCxn id="29" idx="6"/>
              <a:endCxn id="31" idx="6"/>
            </p:cNvCxnSpPr>
            <p:nvPr/>
          </p:nvCxnSpPr>
          <p:spPr>
            <a:xfrm flipV="1">
              <a:off x="2218267" y="3141332"/>
              <a:ext cx="1136852" cy="2286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29" idx="4"/>
              <a:endCxn id="30" idx="0"/>
            </p:cNvCxnSpPr>
            <p:nvPr/>
          </p:nvCxnSpPr>
          <p:spPr>
            <a:xfrm>
              <a:off x="2103967" y="3484232"/>
              <a:ext cx="228600" cy="64080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30" idx="6"/>
            </p:cNvCxnSpPr>
            <p:nvPr/>
          </p:nvCxnSpPr>
          <p:spPr>
            <a:xfrm flipV="1">
              <a:off x="2446867" y="3933187"/>
              <a:ext cx="1123766" cy="306147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32" idx="5"/>
              <a:endCxn id="31" idx="3"/>
            </p:cNvCxnSpPr>
            <p:nvPr/>
          </p:nvCxnSpPr>
          <p:spPr>
            <a:xfrm flipH="1" flipV="1">
              <a:off x="3159997" y="3222154"/>
              <a:ext cx="450082" cy="76877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32" idx="4"/>
              <a:endCxn id="33" idx="0"/>
            </p:cNvCxnSpPr>
            <p:nvPr/>
          </p:nvCxnSpPr>
          <p:spPr>
            <a:xfrm>
              <a:off x="3529257" y="4024402"/>
              <a:ext cx="114300" cy="4419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32" idx="6"/>
            </p:cNvCxnSpPr>
            <p:nvPr/>
          </p:nvCxnSpPr>
          <p:spPr>
            <a:xfrm flipV="1">
              <a:off x="3643557" y="3553864"/>
              <a:ext cx="1059676" cy="35623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35" idx="4"/>
            </p:cNvCxnSpPr>
            <p:nvPr/>
          </p:nvCxnSpPr>
          <p:spPr>
            <a:xfrm>
              <a:off x="4703233" y="3674732"/>
              <a:ext cx="48030" cy="48703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33" idx="7"/>
            </p:cNvCxnSpPr>
            <p:nvPr/>
          </p:nvCxnSpPr>
          <p:spPr>
            <a:xfrm flipV="1">
              <a:off x="3724379" y="4182533"/>
              <a:ext cx="961166" cy="317247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89251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 flipV="1">
            <a:off x="5385699" y="3620615"/>
            <a:ext cx="959715" cy="729966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4431705" y="4391535"/>
            <a:ext cx="865070" cy="1124143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7769"/>
            <a:ext cx="7772400" cy="118833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Palatino"/>
                <a:cs typeface="Palatino"/>
              </a:rPr>
              <a:t>For an LR structure, we first need a cycle decomposition</a:t>
            </a:r>
            <a:endParaRPr lang="en-US" dirty="0">
              <a:latin typeface="Palatino"/>
              <a:cs typeface="Palatino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4850" y="5671243"/>
            <a:ext cx="7772400" cy="583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Palatino"/>
                <a:cs typeface="Palatino"/>
              </a:rPr>
              <a:t>which is </a:t>
            </a:r>
            <a:r>
              <a:rPr lang="en-US" i="1" dirty="0" smtClean="0">
                <a:latin typeface="Palatino"/>
                <a:cs typeface="Palatino"/>
              </a:rPr>
              <a:t>bipartite</a:t>
            </a:r>
            <a:r>
              <a:rPr lang="en-US" dirty="0" smtClean="0">
                <a:latin typeface="Palatino"/>
                <a:cs typeface="Palatino"/>
              </a:rPr>
              <a:t>.</a:t>
            </a:r>
            <a:endParaRPr lang="en-US" dirty="0">
              <a:latin typeface="Palatino"/>
              <a:cs typeface="Palatino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766392" y="3850637"/>
            <a:ext cx="1153265" cy="729965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919657" y="2624299"/>
            <a:ext cx="609600" cy="1226338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445230" y="3007447"/>
            <a:ext cx="1474427" cy="843190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919657" y="3850637"/>
            <a:ext cx="1186232" cy="134960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51" idx="3"/>
          </p:cNvCxnSpPr>
          <p:nvPr/>
        </p:nvCxnSpPr>
        <p:spPr>
          <a:xfrm flipV="1">
            <a:off x="4105889" y="3286025"/>
            <a:ext cx="973788" cy="699573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240819" y="3985597"/>
            <a:ext cx="865070" cy="1124143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105889" y="3985597"/>
            <a:ext cx="1186232" cy="405938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4034367" y="3903133"/>
            <a:ext cx="165100" cy="1651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837107" y="3768087"/>
            <a:ext cx="165100" cy="1651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5292121" y="4391535"/>
            <a:ext cx="1186232" cy="0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5220599" y="4309071"/>
            <a:ext cx="165100" cy="1651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5220599" y="2456647"/>
            <a:ext cx="959715" cy="729966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940789" y="2821629"/>
            <a:ext cx="1186232" cy="405938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127021" y="3227567"/>
            <a:ext cx="1186232" cy="0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5055499" y="3145103"/>
            <a:ext cx="165100" cy="1651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17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 flipV="1">
            <a:off x="5385699" y="3620615"/>
            <a:ext cx="959715" cy="729966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4431705" y="4391535"/>
            <a:ext cx="865070" cy="1124143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7769"/>
            <a:ext cx="7772400" cy="167093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Palatino"/>
                <a:cs typeface="Palatino"/>
              </a:rPr>
              <a:t>Letting A</a:t>
            </a:r>
            <a:r>
              <a:rPr lang="en-US" baseline="30000" dirty="0" smtClean="0">
                <a:latin typeface="Palatino"/>
                <a:cs typeface="Palatino"/>
              </a:rPr>
              <a:t>+</a:t>
            </a:r>
            <a:r>
              <a:rPr lang="en-US" dirty="0" smtClean="0">
                <a:latin typeface="Palatino"/>
                <a:cs typeface="Palatino"/>
              </a:rPr>
              <a:t> be the group of symmetries which preserve edge color,</a:t>
            </a:r>
            <a:endParaRPr lang="en-US" dirty="0">
              <a:latin typeface="Palatino"/>
              <a:cs typeface="Palatino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4850" y="5671243"/>
            <a:ext cx="7772400" cy="583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Palatino"/>
                <a:cs typeface="Palatino"/>
              </a:rPr>
              <a:t>we need  </a:t>
            </a:r>
            <a:r>
              <a:rPr lang="en-US" dirty="0">
                <a:latin typeface="Palatino"/>
                <a:cs typeface="Palatino"/>
              </a:rPr>
              <a:t>A</a:t>
            </a:r>
            <a:r>
              <a:rPr lang="en-US" baseline="30000" dirty="0">
                <a:latin typeface="Palatino"/>
                <a:cs typeface="Palatino"/>
              </a:rPr>
              <a:t>+</a:t>
            </a:r>
            <a:r>
              <a:rPr lang="en-US" dirty="0">
                <a:latin typeface="Palatino"/>
                <a:cs typeface="Palatino"/>
              </a:rPr>
              <a:t> </a:t>
            </a:r>
            <a:r>
              <a:rPr lang="en-US" dirty="0" smtClean="0">
                <a:latin typeface="Palatino"/>
                <a:cs typeface="Palatino"/>
              </a:rPr>
              <a:t>to be transitive on vertices.</a:t>
            </a:r>
            <a:endParaRPr lang="en-US" dirty="0">
              <a:latin typeface="Palatino"/>
              <a:cs typeface="Palatino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766392" y="3850637"/>
            <a:ext cx="1153265" cy="729965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919657" y="2624299"/>
            <a:ext cx="609600" cy="1226338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445230" y="3007447"/>
            <a:ext cx="1474427" cy="843190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919657" y="3850637"/>
            <a:ext cx="1186232" cy="134960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51" idx="3"/>
          </p:cNvCxnSpPr>
          <p:nvPr/>
        </p:nvCxnSpPr>
        <p:spPr>
          <a:xfrm flipV="1">
            <a:off x="4105889" y="3286025"/>
            <a:ext cx="973788" cy="699573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240819" y="3985597"/>
            <a:ext cx="865070" cy="1124143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105889" y="3985597"/>
            <a:ext cx="1186232" cy="405938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4034367" y="3903133"/>
            <a:ext cx="165100" cy="1651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837107" y="3768087"/>
            <a:ext cx="165100" cy="1651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5292121" y="4391535"/>
            <a:ext cx="1186232" cy="0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5220599" y="4309071"/>
            <a:ext cx="165100" cy="1651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5220599" y="2456647"/>
            <a:ext cx="959715" cy="729966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940789" y="2821629"/>
            <a:ext cx="1186232" cy="405938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127021" y="3227567"/>
            <a:ext cx="1186232" cy="0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5055499" y="3145103"/>
            <a:ext cx="165100" cy="1651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00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7769"/>
            <a:ext cx="7772400" cy="167093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Palatino"/>
                <a:cs typeface="Palatino"/>
              </a:rPr>
              <a:t>Moreover, A</a:t>
            </a:r>
            <a:r>
              <a:rPr lang="en-US" baseline="30000" dirty="0" smtClean="0">
                <a:latin typeface="Palatino"/>
                <a:cs typeface="Palatino"/>
              </a:rPr>
              <a:t>+</a:t>
            </a:r>
            <a:r>
              <a:rPr lang="en-US" dirty="0" smtClean="0">
                <a:latin typeface="Palatino"/>
                <a:cs typeface="Palatino"/>
              </a:rPr>
              <a:t> must have symmetries which are </a:t>
            </a:r>
            <a:r>
              <a:rPr lang="en-US" i="1" dirty="0" smtClean="0">
                <a:latin typeface="Palatino"/>
                <a:cs typeface="Palatino"/>
              </a:rPr>
              <a:t>swappers</a:t>
            </a:r>
            <a:endParaRPr lang="en-US" i="1" dirty="0">
              <a:latin typeface="Palatino"/>
              <a:cs typeface="Palatino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69350" y="5212563"/>
            <a:ext cx="3318950" cy="1029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i="1" dirty="0" smtClean="0">
                <a:latin typeface="Palatino"/>
                <a:cs typeface="Palatino"/>
              </a:rPr>
              <a:t>Green swapper </a:t>
            </a:r>
            <a:r>
              <a:rPr lang="en-US" dirty="0" smtClean="0">
                <a:latin typeface="Palatino"/>
                <a:cs typeface="Palatino"/>
              </a:rPr>
              <a:t>fixes b, v, d, interchanges </a:t>
            </a:r>
            <a:r>
              <a:rPr lang="en-US" dirty="0" err="1" smtClean="0">
                <a:latin typeface="Palatino"/>
                <a:cs typeface="Palatino"/>
              </a:rPr>
              <a:t>a,c</a:t>
            </a:r>
            <a:endParaRPr lang="en-US" dirty="0">
              <a:latin typeface="Palatino"/>
              <a:cs typeface="Palatino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682141" y="2193971"/>
            <a:ext cx="3073648" cy="3148231"/>
            <a:chOff x="1356211" y="2301133"/>
            <a:chExt cx="3073648" cy="3148231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2919657" y="3850638"/>
              <a:ext cx="16484" cy="1178562"/>
            </a:xfrm>
            <a:prstGeom prst="line">
              <a:avLst/>
            </a:prstGeom>
            <a:ln w="57150" cmpd="sng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2919657" y="2624299"/>
              <a:ext cx="82550" cy="1226338"/>
            </a:xfrm>
            <a:prstGeom prst="line">
              <a:avLst/>
            </a:prstGeom>
            <a:ln w="57150" cmpd="sng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803400" y="3850637"/>
              <a:ext cx="1116257" cy="0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936141" y="3850637"/>
              <a:ext cx="1186232" cy="82550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/>
            <p:cNvSpPr/>
            <p:nvPr/>
          </p:nvSpPr>
          <p:spPr>
            <a:xfrm>
              <a:off x="2837107" y="3768087"/>
              <a:ext cx="165100" cy="1651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36141" y="2301133"/>
              <a:ext cx="44205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Palatino"/>
                </a:rPr>
                <a:t>a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356211" y="3610021"/>
              <a:ext cx="44205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Palatino"/>
                </a:rPr>
                <a:t>d</a:t>
              </a:r>
              <a:endParaRPr lang="en-US" sz="3600" dirty="0">
                <a:latin typeface="Palatino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019911" y="3768087"/>
              <a:ext cx="44205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Palatino"/>
                </a:rPr>
                <a:t>v</a:t>
              </a:r>
              <a:endParaRPr lang="en-US" sz="3600" dirty="0">
                <a:latin typeface="Palatino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722682" y="4803033"/>
              <a:ext cx="44205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Palatino"/>
                </a:rPr>
                <a:t>c</a:t>
              </a:r>
              <a:endParaRPr lang="en-US" sz="3600" dirty="0">
                <a:latin typeface="Palatino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987800" y="3781851"/>
              <a:ext cx="44205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Palatino"/>
                </a:rPr>
                <a:t>b</a:t>
              </a:r>
              <a:endParaRPr lang="en-US" sz="3600" dirty="0">
                <a:latin typeface="Palatino"/>
              </a:endParaRPr>
            </a:p>
          </p:txBody>
        </p:sp>
      </p:grpSp>
      <p:sp>
        <p:nvSpPr>
          <p:cNvPr id="33" name="Title 1"/>
          <p:cNvSpPr txBox="1">
            <a:spLocks/>
          </p:cNvSpPr>
          <p:nvPr/>
        </p:nvSpPr>
        <p:spPr>
          <a:xfrm>
            <a:off x="358922" y="5436665"/>
            <a:ext cx="3318950" cy="805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i="1" dirty="0" smtClean="0">
                <a:latin typeface="Palatino"/>
                <a:cs typeface="Palatino"/>
              </a:rPr>
              <a:t>Red swapper </a:t>
            </a:r>
            <a:r>
              <a:rPr lang="en-US" dirty="0" smtClean="0">
                <a:latin typeface="Palatino"/>
                <a:cs typeface="Palatino"/>
              </a:rPr>
              <a:t>fixes a, v, c, interchanges </a:t>
            </a:r>
            <a:r>
              <a:rPr lang="en-US" dirty="0" err="1" smtClean="0">
                <a:latin typeface="Palatino"/>
                <a:cs typeface="Palatino"/>
              </a:rPr>
              <a:t>b,d</a:t>
            </a:r>
            <a:endParaRPr lang="en-US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435010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7769"/>
            <a:ext cx="7772400" cy="52793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Palatino"/>
                <a:cs typeface="Palatino"/>
              </a:rPr>
              <a:t>If we have an LR structure, </a:t>
            </a:r>
            <a:endParaRPr lang="en-US" dirty="0">
              <a:latin typeface="Palatino"/>
              <a:cs typeface="Palatino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4850" y="5410201"/>
            <a:ext cx="7772400" cy="6476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Palatino"/>
                <a:cs typeface="Palatino"/>
              </a:rPr>
              <a:t>Is bipartite, transitive on vertices of each color</a:t>
            </a:r>
            <a:endParaRPr lang="en-US" dirty="0">
              <a:latin typeface="Palatino"/>
              <a:cs typeface="Palatino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445230" y="2456647"/>
            <a:ext cx="5033123" cy="3059031"/>
            <a:chOff x="1445230" y="2456647"/>
            <a:chExt cx="5033123" cy="3059031"/>
          </a:xfrm>
        </p:grpSpPr>
        <p:cxnSp>
          <p:nvCxnSpPr>
            <p:cNvPr id="36" name="Straight Connector 35"/>
            <p:cNvCxnSpPr/>
            <p:nvPr/>
          </p:nvCxnSpPr>
          <p:spPr>
            <a:xfrm flipV="1">
              <a:off x="5385699" y="3620615"/>
              <a:ext cx="959715" cy="729966"/>
            </a:xfrm>
            <a:prstGeom prst="line">
              <a:avLst/>
            </a:prstGeom>
            <a:ln w="57150" cmpd="sng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4431705" y="4391535"/>
              <a:ext cx="865070" cy="1124143"/>
            </a:xfrm>
            <a:prstGeom prst="line">
              <a:avLst/>
            </a:prstGeom>
            <a:ln w="57150" cmpd="sng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1766392" y="3850637"/>
              <a:ext cx="1153265" cy="729965"/>
            </a:xfrm>
            <a:prstGeom prst="line">
              <a:avLst/>
            </a:prstGeom>
            <a:ln w="57150" cmpd="sng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2919657" y="2624299"/>
              <a:ext cx="609600" cy="1226338"/>
            </a:xfrm>
            <a:prstGeom prst="line">
              <a:avLst/>
            </a:prstGeom>
            <a:ln w="57150" cmpd="sng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445230" y="3007447"/>
              <a:ext cx="1474427" cy="843190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919657" y="3850637"/>
              <a:ext cx="1186232" cy="134960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endCxn id="51" idx="3"/>
            </p:cNvCxnSpPr>
            <p:nvPr/>
          </p:nvCxnSpPr>
          <p:spPr>
            <a:xfrm flipV="1">
              <a:off x="4105889" y="3286025"/>
              <a:ext cx="973788" cy="699573"/>
            </a:xfrm>
            <a:prstGeom prst="line">
              <a:avLst/>
            </a:prstGeom>
            <a:ln w="57150" cmpd="sng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3240819" y="3985597"/>
              <a:ext cx="865070" cy="1124143"/>
            </a:xfrm>
            <a:prstGeom prst="line">
              <a:avLst/>
            </a:prstGeom>
            <a:ln w="57150" cmpd="sng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105889" y="3985597"/>
              <a:ext cx="1186232" cy="405938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/>
            <p:cNvSpPr/>
            <p:nvPr/>
          </p:nvSpPr>
          <p:spPr>
            <a:xfrm>
              <a:off x="4034367" y="3903133"/>
              <a:ext cx="165100" cy="1651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2837107" y="3768087"/>
              <a:ext cx="165100" cy="1651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5292121" y="4391535"/>
              <a:ext cx="1186232" cy="0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>
              <a:off x="5220599" y="4309071"/>
              <a:ext cx="165100" cy="1651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/>
            <p:nvPr/>
          </p:nvCxnSpPr>
          <p:spPr>
            <a:xfrm flipV="1">
              <a:off x="5220599" y="2456647"/>
              <a:ext cx="959715" cy="729966"/>
            </a:xfrm>
            <a:prstGeom prst="line">
              <a:avLst/>
            </a:prstGeom>
            <a:ln w="57150" cmpd="sng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940789" y="2821629"/>
              <a:ext cx="1186232" cy="405938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5127021" y="3227567"/>
              <a:ext cx="1186232" cy="0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Oval 50"/>
            <p:cNvSpPr/>
            <p:nvPr/>
          </p:nvSpPr>
          <p:spPr>
            <a:xfrm>
              <a:off x="5055499" y="3145103"/>
              <a:ext cx="165100" cy="1651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Title 1"/>
          <p:cNvSpPr txBox="1">
            <a:spLocks/>
          </p:cNvSpPr>
          <p:nvPr/>
        </p:nvSpPr>
        <p:spPr>
          <a:xfrm>
            <a:off x="621911" y="1491369"/>
            <a:ext cx="7772400" cy="5279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Palatino"/>
                <a:cs typeface="Palatino"/>
              </a:rPr>
              <a:t>then its partial line graph:</a:t>
            </a:r>
          </a:p>
        </p:txBody>
      </p:sp>
      <p:sp>
        <p:nvSpPr>
          <p:cNvPr id="46" name="Title 1"/>
          <p:cNvSpPr txBox="1">
            <a:spLocks/>
          </p:cNvSpPr>
          <p:nvPr/>
        </p:nvSpPr>
        <p:spPr>
          <a:xfrm>
            <a:off x="524917" y="6057900"/>
            <a:ext cx="7772400" cy="6476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latin typeface="Palatino"/>
                <a:cs typeface="Palatino"/>
              </a:rPr>
              <a:t>and transitive on edges</a:t>
            </a:r>
            <a:endParaRPr lang="en-US" sz="2800" dirty="0">
              <a:latin typeface="Palatino"/>
              <a:cs typeface="Palatino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989667" y="2615171"/>
            <a:ext cx="4076481" cy="2443850"/>
            <a:chOff x="1989667" y="2615171"/>
            <a:chExt cx="4076481" cy="2443850"/>
          </a:xfrm>
        </p:grpSpPr>
        <p:cxnSp>
          <p:nvCxnSpPr>
            <p:cNvPr id="56" name="Straight Connector 55"/>
            <p:cNvCxnSpPr>
              <a:stCxn id="55" idx="6"/>
              <a:endCxn id="48" idx="2"/>
            </p:cNvCxnSpPr>
            <p:nvPr/>
          </p:nvCxnSpPr>
          <p:spPr>
            <a:xfrm flipV="1">
              <a:off x="4508111" y="2729471"/>
              <a:ext cx="1159594" cy="253096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1989667" y="3255632"/>
              <a:ext cx="228600" cy="228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2218267" y="4125034"/>
              <a:ext cx="228600" cy="2286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3126519" y="3027032"/>
              <a:ext cx="228600" cy="2286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3529257" y="4466302"/>
              <a:ext cx="228600" cy="2286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4588933" y="3446132"/>
              <a:ext cx="228600" cy="2286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>
              <a:stCxn id="23" idx="6"/>
              <a:endCxn id="25" idx="6"/>
            </p:cNvCxnSpPr>
            <p:nvPr/>
          </p:nvCxnSpPr>
          <p:spPr>
            <a:xfrm flipV="1">
              <a:off x="2218267" y="3141332"/>
              <a:ext cx="1136852" cy="2286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3" idx="4"/>
              <a:endCxn id="24" idx="0"/>
            </p:cNvCxnSpPr>
            <p:nvPr/>
          </p:nvCxnSpPr>
          <p:spPr>
            <a:xfrm>
              <a:off x="2103967" y="3484232"/>
              <a:ext cx="228600" cy="64080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24" idx="6"/>
            </p:cNvCxnSpPr>
            <p:nvPr/>
          </p:nvCxnSpPr>
          <p:spPr>
            <a:xfrm flipV="1">
              <a:off x="2446867" y="3933187"/>
              <a:ext cx="1123766" cy="306147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28" idx="5"/>
              <a:endCxn id="25" idx="3"/>
            </p:cNvCxnSpPr>
            <p:nvPr/>
          </p:nvCxnSpPr>
          <p:spPr>
            <a:xfrm flipH="1" flipV="1">
              <a:off x="3159997" y="3222154"/>
              <a:ext cx="450082" cy="76877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28" idx="4"/>
              <a:endCxn id="29" idx="0"/>
            </p:cNvCxnSpPr>
            <p:nvPr/>
          </p:nvCxnSpPr>
          <p:spPr>
            <a:xfrm>
              <a:off x="3529257" y="4024402"/>
              <a:ext cx="114300" cy="4419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28" idx="6"/>
            </p:cNvCxnSpPr>
            <p:nvPr/>
          </p:nvCxnSpPr>
          <p:spPr>
            <a:xfrm flipV="1">
              <a:off x="3643557" y="3553864"/>
              <a:ext cx="1059676" cy="35623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31" idx="4"/>
            </p:cNvCxnSpPr>
            <p:nvPr/>
          </p:nvCxnSpPr>
          <p:spPr>
            <a:xfrm>
              <a:off x="4703233" y="3674732"/>
              <a:ext cx="48030" cy="48703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29" idx="7"/>
            </p:cNvCxnSpPr>
            <p:nvPr/>
          </p:nvCxnSpPr>
          <p:spPr>
            <a:xfrm flipV="1">
              <a:off x="3724379" y="4182533"/>
              <a:ext cx="961166" cy="317247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3414957" y="3795802"/>
              <a:ext cx="228600" cy="228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5667705" y="2615171"/>
              <a:ext cx="228600" cy="2286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Connector 51"/>
            <p:cNvCxnSpPr>
              <a:stCxn id="55" idx="4"/>
              <a:endCxn id="31" idx="1"/>
            </p:cNvCxnSpPr>
            <p:nvPr/>
          </p:nvCxnSpPr>
          <p:spPr>
            <a:xfrm>
              <a:off x="4393811" y="3096867"/>
              <a:ext cx="228600" cy="382743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48" idx="4"/>
              <a:endCxn id="57" idx="4"/>
            </p:cNvCxnSpPr>
            <p:nvPr/>
          </p:nvCxnSpPr>
          <p:spPr>
            <a:xfrm flipH="1">
              <a:off x="5730117" y="2843771"/>
              <a:ext cx="51888" cy="476467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4720921" y="3255632"/>
              <a:ext cx="961166" cy="317247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l 54"/>
            <p:cNvSpPr/>
            <p:nvPr/>
          </p:nvSpPr>
          <p:spPr>
            <a:xfrm>
              <a:off x="4279511" y="2868267"/>
              <a:ext cx="228600" cy="228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5615817" y="3091638"/>
              <a:ext cx="228600" cy="228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8" name="Straight Connector 57"/>
            <p:cNvCxnSpPr>
              <a:endCxn id="60" idx="2"/>
            </p:cNvCxnSpPr>
            <p:nvPr/>
          </p:nvCxnSpPr>
          <p:spPr>
            <a:xfrm flipV="1">
              <a:off x="4771570" y="3910102"/>
              <a:ext cx="1017948" cy="27263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val 58"/>
            <p:cNvSpPr/>
            <p:nvPr/>
          </p:nvSpPr>
          <p:spPr>
            <a:xfrm>
              <a:off x="4786622" y="4830421"/>
              <a:ext cx="228600" cy="2286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5789518" y="3795802"/>
              <a:ext cx="228600" cy="2286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Connector 60"/>
            <p:cNvCxnSpPr>
              <a:endCxn id="59" idx="0"/>
            </p:cNvCxnSpPr>
            <p:nvPr/>
          </p:nvCxnSpPr>
          <p:spPr>
            <a:xfrm>
              <a:off x="4729842" y="4233221"/>
              <a:ext cx="171080" cy="5972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60" idx="4"/>
            </p:cNvCxnSpPr>
            <p:nvPr/>
          </p:nvCxnSpPr>
          <p:spPr>
            <a:xfrm>
              <a:off x="5903818" y="4024402"/>
              <a:ext cx="48030" cy="48703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endCxn id="64" idx="3"/>
            </p:cNvCxnSpPr>
            <p:nvPr/>
          </p:nvCxnSpPr>
          <p:spPr>
            <a:xfrm flipV="1">
              <a:off x="4942652" y="4489162"/>
              <a:ext cx="928374" cy="41310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/>
            <p:cNvSpPr/>
            <p:nvPr/>
          </p:nvSpPr>
          <p:spPr>
            <a:xfrm>
              <a:off x="5837548" y="4294040"/>
              <a:ext cx="228600" cy="228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588933" y="4068233"/>
              <a:ext cx="228600" cy="228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54733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5" grpId="0"/>
      <p:bldP spid="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7769"/>
            <a:ext cx="7772400" cy="167093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Palatino"/>
                <a:cs typeface="Palatino"/>
              </a:rPr>
              <a:t>There are two ways that an LR structure can be undesirable.</a:t>
            </a:r>
            <a:endParaRPr lang="en-US" i="1" dirty="0">
              <a:latin typeface="Palatino"/>
              <a:cs typeface="Palatino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52268" y="4496829"/>
            <a:ext cx="3318950" cy="1029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latin typeface="Palatino"/>
                <a:cs typeface="Palatino"/>
              </a:rPr>
              <a:t>(a b)(c d) or  (</a:t>
            </a:r>
            <a:r>
              <a:rPr lang="en-US" dirty="0" smtClean="0">
                <a:latin typeface="Palatino"/>
                <a:cs typeface="Palatino"/>
              </a:rPr>
              <a:t>a  b  c  d) = color-reversing symmetry =&gt; the structure is </a:t>
            </a:r>
            <a:r>
              <a:rPr lang="en-US" i="1" dirty="0" smtClean="0">
                <a:latin typeface="Palatino"/>
                <a:cs typeface="Palatino"/>
              </a:rPr>
              <a:t>self-dual</a:t>
            </a:r>
            <a:endParaRPr lang="en-US" i="1" dirty="0">
              <a:latin typeface="Palatino"/>
              <a:cs typeface="Palatino"/>
            </a:endParaRP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350680" y="4385409"/>
            <a:ext cx="3318950" cy="10270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Palatino"/>
                <a:cs typeface="Palatino"/>
              </a:rPr>
              <a:t>An alternating 4-cycle =&gt; </a:t>
            </a:r>
            <a:r>
              <a:rPr lang="en-US" dirty="0" err="1" smtClean="0">
                <a:latin typeface="Palatino"/>
                <a:cs typeface="Palatino"/>
              </a:rPr>
              <a:t>toroidal</a:t>
            </a:r>
            <a:r>
              <a:rPr lang="en-US" dirty="0" smtClean="0">
                <a:latin typeface="Palatino"/>
                <a:cs typeface="Palatino"/>
              </a:rPr>
              <a:t> </a:t>
            </a:r>
          </a:p>
          <a:p>
            <a:r>
              <a:rPr lang="en-US" dirty="0" smtClean="0">
                <a:latin typeface="Palatino"/>
                <a:cs typeface="Palatino"/>
              </a:rPr>
              <a:t>(we say it is not ‘smooth’)</a:t>
            </a:r>
            <a:endParaRPr lang="en-US" dirty="0">
              <a:latin typeface="Palatino"/>
              <a:cs typeface="Palatino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055660" y="2762105"/>
            <a:ext cx="1289599" cy="1400712"/>
            <a:chOff x="1055660" y="2762105"/>
            <a:chExt cx="1289599" cy="1400712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2246225" y="2901705"/>
              <a:ext cx="16484" cy="1178562"/>
            </a:xfrm>
            <a:prstGeom prst="line">
              <a:avLst/>
            </a:prstGeom>
            <a:ln w="57150" cmpd="sng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1138210" y="2830891"/>
              <a:ext cx="0" cy="1249376"/>
            </a:xfrm>
            <a:prstGeom prst="line">
              <a:avLst/>
            </a:prstGeom>
            <a:ln w="57150" cmpd="sng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138210" y="2844655"/>
              <a:ext cx="1116257" cy="0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138210" y="4080267"/>
              <a:ext cx="1116257" cy="0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/>
            <p:cNvSpPr/>
            <p:nvPr/>
          </p:nvSpPr>
          <p:spPr>
            <a:xfrm>
              <a:off x="1055660" y="3997717"/>
              <a:ext cx="165100" cy="1651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1055660" y="2762105"/>
              <a:ext cx="165100" cy="1651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2148195" y="3997717"/>
              <a:ext cx="165100" cy="1651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2180159" y="2799141"/>
              <a:ext cx="165100" cy="1651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159375" y="2123145"/>
            <a:ext cx="2151873" cy="2083830"/>
            <a:chOff x="1356211" y="2301133"/>
            <a:chExt cx="3073648" cy="3148231"/>
          </a:xfrm>
        </p:grpSpPr>
        <p:cxnSp>
          <p:nvCxnSpPr>
            <p:cNvPr id="23" name="Straight Connector 22"/>
            <p:cNvCxnSpPr/>
            <p:nvPr/>
          </p:nvCxnSpPr>
          <p:spPr>
            <a:xfrm flipV="1">
              <a:off x="2919657" y="3850638"/>
              <a:ext cx="16484" cy="1178562"/>
            </a:xfrm>
            <a:prstGeom prst="line">
              <a:avLst/>
            </a:prstGeom>
            <a:ln w="57150" cmpd="sng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2919657" y="2624299"/>
              <a:ext cx="82550" cy="1226338"/>
            </a:xfrm>
            <a:prstGeom prst="line">
              <a:avLst/>
            </a:prstGeom>
            <a:ln w="57150" cmpd="sng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803400" y="3850637"/>
              <a:ext cx="1116257" cy="0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936141" y="3850637"/>
              <a:ext cx="1186232" cy="82550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2837107" y="3768087"/>
              <a:ext cx="165100" cy="1651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36141" y="2301133"/>
              <a:ext cx="44205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Palatino"/>
                </a:rPr>
                <a:t>a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356211" y="3610021"/>
              <a:ext cx="44205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Palatino"/>
                </a:rPr>
                <a:t>d</a:t>
              </a:r>
              <a:endParaRPr lang="en-US" sz="3600" dirty="0">
                <a:latin typeface="Palatino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019911" y="3768087"/>
              <a:ext cx="44205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Palatino"/>
                </a:rPr>
                <a:t>v</a:t>
              </a:r>
              <a:endParaRPr lang="en-US" sz="3600" dirty="0">
                <a:latin typeface="Palatino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722682" y="4803033"/>
              <a:ext cx="44205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Palatino"/>
                </a:rPr>
                <a:t>c</a:t>
              </a:r>
              <a:endParaRPr lang="en-US" sz="3600" dirty="0">
                <a:latin typeface="Palatino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987800" y="3781851"/>
              <a:ext cx="44205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Palatino"/>
                </a:rPr>
                <a:t>b</a:t>
              </a:r>
              <a:endParaRPr lang="en-US" sz="3600" dirty="0">
                <a:latin typeface="Palatino"/>
              </a:endParaRPr>
            </a:p>
          </p:txBody>
        </p:sp>
      </p:grpSp>
      <p:sp>
        <p:nvSpPr>
          <p:cNvPr id="39" name="Title 1"/>
          <p:cNvSpPr txBox="1">
            <a:spLocks/>
          </p:cNvSpPr>
          <p:nvPr/>
        </p:nvSpPr>
        <p:spPr>
          <a:xfrm>
            <a:off x="685784" y="5412479"/>
            <a:ext cx="7294274" cy="1279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Palatino"/>
                <a:cs typeface="Palatino"/>
              </a:rPr>
              <a:t>An LR structure exhibiting neither of these </a:t>
            </a:r>
            <a:r>
              <a:rPr lang="en-US" dirty="0" err="1" smtClean="0">
                <a:latin typeface="Palatino"/>
                <a:cs typeface="Palatino"/>
              </a:rPr>
              <a:t>abberations</a:t>
            </a:r>
            <a:r>
              <a:rPr lang="en-US" dirty="0" smtClean="0">
                <a:latin typeface="Palatino"/>
                <a:cs typeface="Palatino"/>
              </a:rPr>
              <a:t> is </a:t>
            </a:r>
            <a:r>
              <a:rPr lang="en-US" i="1" dirty="0" smtClean="0">
                <a:latin typeface="Palatino"/>
                <a:cs typeface="Palatino"/>
              </a:rPr>
              <a:t>suitable</a:t>
            </a:r>
            <a:r>
              <a:rPr lang="en-US" dirty="0" smtClean="0">
                <a:latin typeface="Palatino"/>
                <a:cs typeface="Palatino"/>
              </a:rPr>
              <a:t>.</a:t>
            </a:r>
            <a:endParaRPr lang="en-US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465348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3" grpId="0"/>
      <p:bldP spid="3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9211</TotalTime>
  <Words>938</Words>
  <Application>Microsoft Macintosh PowerPoint</Application>
  <PresentationFormat>On-screen Show (4:3)</PresentationFormat>
  <Paragraphs>111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LR Structures: algebraic constructions and large vertex-stabilizers (with Primoz Potocnik)</vt:lpstr>
      <vt:lpstr>A tetravalent graph is a graph in which every vertex has valence (degree) 4.</vt:lpstr>
      <vt:lpstr>A cycle decomposition is a partition of the edges of the graph into cycles </vt:lpstr>
      <vt:lpstr>For any cycle decomposition</vt:lpstr>
      <vt:lpstr>For an LR structure, we first need a cycle decomposition</vt:lpstr>
      <vt:lpstr>Letting A+ be the group of symmetries which preserve edge color,</vt:lpstr>
      <vt:lpstr>Moreover, A+ must have symmetries which are swappers</vt:lpstr>
      <vt:lpstr>If we have an LR structure, </vt:lpstr>
      <vt:lpstr>There are two ways that an LR structure can be undesirable.</vt:lpstr>
      <vt:lpstr>If an LR structure is suitable, then its partial line graph is  semisymmetric.</vt:lpstr>
      <vt:lpstr>Algebraic Constructions</vt:lpstr>
      <vt:lpstr>Then define the structure to have one vertex for each g in A.  Red edges connect g – ag and g – bg; greens are g – cg and g – dg.</vt:lpstr>
      <vt:lpstr>To make it an LR structure, we need f, g in Aut(A) such that f fixes a and b while interchanging c and d, and vice versa for g.</vt:lpstr>
      <vt:lpstr>Example:  A = Z12, a=3, b = -3 = 9, c = 4, d = -4 = 8.</vt:lpstr>
      <vt:lpstr>Example:  A = Z12, a=3, b = -3 = 9, c = 4, d = -4 = 8.</vt:lpstr>
      <vt:lpstr>If A is any abelian group, the 4-cycle 0 – a – a+c  – c – 0 is alternating and so the structure cannot be suitable.</vt:lpstr>
      <vt:lpstr>In general, if A is a group generated by a, b, c, d and R = {a, b}, G = {c, d} generate the red and green edges, then the structure is smooth if and only if RG ≠GR.</vt:lpstr>
      <vt:lpstr>Special case:   A = Dn  = &lt;ρ, τ|Id = ρn = τ2 = (ρτ)2&gt;. R = {τ, τρc }, G ={τρd, τρe }</vt:lpstr>
      <vt:lpstr>Then Ai is red-connected to Bi and Bi+c , and green-connected to Bi+d and Bi+e. </vt:lpstr>
      <vt:lpstr>And DihLRn({0, c}, {d, e})  has a non-Cayley swapper only if c = n/2.</vt:lpstr>
      <vt:lpstr>PowerPoint Presentation</vt:lpstr>
      <vt:lpstr>PowerPoint Presentation</vt:lpstr>
      <vt:lpstr>PowerPoint Presentation</vt:lpstr>
      <vt:lpstr>PowerPoint Presentation</vt:lpstr>
    </vt:vector>
  </TitlesOfParts>
  <Company>獫票楧栮捯洀鉭曮㞱Û뜰⠲쎔딁烊皭〼፥ᙼ䕸忤઱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LR Structures: algebraic constructions and large vertex-stabilizers</dc:title>
  <dc:creator>Steve Wilson</dc:creator>
  <cp:lastModifiedBy>Steve Wilson</cp:lastModifiedBy>
  <cp:revision>63</cp:revision>
  <dcterms:created xsi:type="dcterms:W3CDTF">2014-05-18T23:15:56Z</dcterms:created>
  <dcterms:modified xsi:type="dcterms:W3CDTF">2014-06-30T11:53:15Z</dcterms:modified>
</cp:coreProperties>
</file>